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520" r:id="rId5"/>
    <p:sldId id="522" r:id="rId6"/>
    <p:sldId id="521" r:id="rId7"/>
    <p:sldId id="531" r:id="rId8"/>
    <p:sldId id="523" r:id="rId9"/>
    <p:sldId id="526" r:id="rId10"/>
    <p:sldId id="529" r:id="rId11"/>
    <p:sldId id="530" r:id="rId12"/>
    <p:sldId id="406" r:id="rId13"/>
    <p:sldId id="534" r:id="rId14"/>
    <p:sldId id="536" r:id="rId15"/>
    <p:sldId id="537" r:id="rId16"/>
    <p:sldId id="535" r:id="rId17"/>
    <p:sldId id="533" r:id="rId18"/>
    <p:sldId id="538" r:id="rId19"/>
    <p:sldId id="539" r:id="rId20"/>
    <p:sldId id="542" r:id="rId21"/>
    <p:sldId id="543" r:id="rId22"/>
    <p:sldId id="546" r:id="rId23"/>
    <p:sldId id="547" r:id="rId24"/>
    <p:sldId id="545" r:id="rId25"/>
    <p:sldId id="548" r:id="rId26"/>
    <p:sldId id="550" r:id="rId27"/>
    <p:sldId id="552" r:id="rId28"/>
    <p:sldId id="553" r:id="rId29"/>
    <p:sldId id="554" r:id="rId30"/>
    <p:sldId id="54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">
          <p15:clr>
            <a:srgbClr val="A4A3A4"/>
          </p15:clr>
        </p15:guide>
        <p15:guide id="2" pos="5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5"/>
    <a:srgbClr val="D0DAEB"/>
    <a:srgbClr val="FFC000"/>
    <a:srgbClr val="33CC33"/>
    <a:srgbClr val="000000"/>
    <a:srgbClr val="BDD7EE"/>
    <a:srgbClr val="66CCFF"/>
    <a:srgbClr val="2F74B5"/>
    <a:srgbClr val="CACACA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1417C-5C0C-4239-8573-66F4A13F84D3}" v="165" dt="2017-09-28T09:46:53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79"/>
        <p:guide pos="54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83A16-FA5D-804C-AAF4-9BADFE6A9B2C}" type="datetimeFigureOut">
              <a:rPr lang="en-US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A04F-CC42-7B42-9E5C-0755FAF0942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8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D6CB-80A7-954E-94AE-4953340D11C3}" type="datetimeFigureOut">
              <a:rPr lang="en-US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9286-1182-484A-BB9F-6D716B2D940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8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2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78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3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2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68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55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3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57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14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94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49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9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3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1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5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1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1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286-1182-484A-BB9F-6D716B2D940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3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489" y="3886200"/>
            <a:ext cx="6311900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0489" y="2713038"/>
            <a:ext cx="63119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87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399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4179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433029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Title of the presentation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306314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err="1"/>
              <a:t>Thank</a:t>
            </a:r>
            <a:r>
              <a:rPr lang="fr-CH"/>
              <a:t> </a:t>
            </a:r>
            <a:r>
              <a:rPr lang="fr-CH" err="1"/>
              <a:t>you</a:t>
            </a:r>
            <a:r>
              <a:rPr lang="fr-CH"/>
              <a:t> </a:t>
            </a:r>
            <a:r>
              <a:rPr lang="fr-CH" err="1"/>
              <a:t>very</a:t>
            </a:r>
            <a:r>
              <a:rPr lang="fr-CH"/>
              <a:t> </a:t>
            </a:r>
            <a:r>
              <a:rPr lang="fr-CH" err="1"/>
              <a:t>much</a:t>
            </a:r>
            <a:r>
              <a:rPr lang="fr-CH"/>
              <a:t> </a:t>
            </a:r>
            <a:br>
              <a:rPr lang="fr-CH"/>
            </a:br>
            <a:r>
              <a:rPr lang="fr-CH"/>
              <a:t>for </a:t>
            </a:r>
            <a:r>
              <a:rPr lang="fr-CH" err="1"/>
              <a:t>your</a:t>
            </a:r>
            <a:r>
              <a:rPr lang="fr-CH"/>
              <a:t> attention!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2313" y="3063148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472617" y="4715735"/>
            <a:ext cx="2841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chemeClr val="bg1"/>
                </a:solidFill>
              </a:rPr>
              <a:t>This project has received funding from the SESAR Joint Undertaking under the European Union’s Horizon 2020 research and innovation </a:t>
            </a:r>
            <a:r>
              <a:rPr lang="en-US" sz="700" err="1">
                <a:solidFill>
                  <a:schemeClr val="bg1"/>
                </a:solidFill>
              </a:rPr>
              <a:t>programme</a:t>
            </a:r>
            <a:r>
              <a:rPr lang="en-US" sz="700">
                <a:solidFill>
                  <a:schemeClr val="bg1"/>
                </a:solidFill>
              </a:rPr>
              <a:t> under grant agreement No 699390.</a:t>
            </a:r>
          </a:p>
        </p:txBody>
      </p:sp>
      <p:pic>
        <p:nvPicPr>
          <p:cNvPr id="1027" name="Picture 3" descr="EU logo low re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4715735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273301" y="6342577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The opinions expressed herein reflect the authors’ view only. </a:t>
            </a:r>
          </a:p>
          <a:p>
            <a:r>
              <a:rPr lang="en-GB" sz="900"/>
              <a:t>Under no circumstances shall the SESAR Joint Undertaking be responsible for any use that may be made of the information contained herein.</a:t>
            </a:r>
          </a:p>
        </p:txBody>
      </p:sp>
    </p:spTree>
    <p:extLst>
      <p:ext uri="{BB962C8B-B14F-4D97-AF65-F5344CB8AC3E}">
        <p14:creationId xmlns:p14="http://schemas.microsoft.com/office/powerpoint/2010/main" val="368323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3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338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362967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3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6653213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59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logosesarju-pos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68" y="300038"/>
            <a:ext cx="1153136" cy="61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36627"/>
            <a:ext cx="9144000" cy="32137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556407"/>
            <a:ext cx="3896435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07FE137-0C1A-4C05-8B34-1D89C94DB81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Macintosh HD:Users:almudena:Desktop:Vista_logo_v2 copi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84" y="409457"/>
            <a:ext cx="701895" cy="324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3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0489" y="2893595"/>
            <a:ext cx="6311900" cy="745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/>
              <a:t>key challenges of modelling architectures and data acquisition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489" y="2201696"/>
            <a:ext cx="63119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Understanding KPI trade-offs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/>
              <a:t>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080489" y="4631267"/>
            <a:ext cx="6311900" cy="745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/>
                <a:cs typeface="Calibri"/>
              </a:rPr>
              <a:t>29 Sept. 2017</a:t>
            </a:r>
          </a:p>
          <a:p>
            <a:r>
              <a:rPr lang="en-US">
                <a:cs typeface="Calibri"/>
              </a:rPr>
              <a:t>EASA, Cologne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080489" y="3743325"/>
            <a:ext cx="6311900" cy="745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Gerald </a:t>
            </a:r>
            <a:r>
              <a:rPr lang="en-US" b="1" err="1"/>
              <a:t>Gurtner</a:t>
            </a:r>
            <a:r>
              <a:rPr lang="en-US" b="1">
                <a:solidFill>
                  <a:srgbClr val="FFFFFF"/>
                </a:solidFill>
              </a:rPr>
              <a:t>, Andrew Cook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6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4E88C7"/>
                </a:solidFill>
              </a:rPr>
              <a:t>Scenario definition in Vista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39838"/>
            <a:ext cx="8308975" cy="5040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Vista is a 'what-if' scenario analyser. Answer to: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What happens if I do this in the system?</a:t>
            </a:r>
          </a:p>
          <a:p>
            <a:r>
              <a:rPr lang="en-GB"/>
              <a:t>And not: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What will happen in 2035?</a:t>
            </a:r>
          </a:p>
          <a:p>
            <a:pPr marL="285750" indent="-285750">
              <a:buFont typeface="Arial" charset="2"/>
              <a:buChar char="•"/>
            </a:pPr>
            <a:endParaRPr lang="en-GB"/>
          </a:p>
          <a:p>
            <a:r>
              <a:rPr lang="en-GB"/>
              <a:t>==&gt; Scenario definition, where different external factors can influence the system. Aim is </a:t>
            </a:r>
            <a:r>
              <a:rPr lang="en-GB" b="1"/>
              <a:t>not </a:t>
            </a:r>
            <a:r>
              <a:rPr lang="en-GB"/>
              <a:t>to compute the likelihood of a given scenario.</a:t>
            </a:r>
          </a:p>
          <a:p>
            <a:endParaRPr lang="en-GB"/>
          </a:p>
          <a:p>
            <a:r>
              <a:rPr lang="en-GB"/>
              <a:t>Factors are subdivided into two main categories:</a:t>
            </a:r>
            <a:endParaRPr lang="en-US"/>
          </a:p>
          <a:p>
            <a:pPr marL="285750" indent="-285750">
              <a:buFont typeface="Arial" charset="2"/>
              <a:buChar char="•"/>
            </a:pPr>
            <a:r>
              <a:rPr lang="en-GB" b="1"/>
              <a:t>Business factors</a:t>
            </a:r>
            <a:r>
              <a:rPr lang="en-GB"/>
              <a:t>: cost of commodities, services and technologies, volume of traffic, etc. =&gt; demand and supply</a:t>
            </a:r>
            <a:endParaRPr lang="en-US"/>
          </a:p>
          <a:p>
            <a:pPr marL="285750" indent="-285750">
              <a:buFont typeface="Arial" charset="2"/>
              <a:buChar char="•"/>
            </a:pPr>
            <a:r>
              <a:rPr lang="en-GB" b="1"/>
              <a:t>Regulatory factors</a:t>
            </a:r>
            <a:r>
              <a:rPr lang="en-GB"/>
              <a:t>: from EC or other bodies, e.g. ICAO, =&gt; ‘rules of the game’</a:t>
            </a:r>
            <a:endParaRPr lang="en-US"/>
          </a:p>
          <a:p>
            <a:pPr marL="285750">
              <a:buFont typeface="Arial" charset="2"/>
              <a:buChar char="•"/>
            </a:pPr>
            <a:endParaRPr lang="en-GB"/>
          </a:p>
          <a:p>
            <a:r>
              <a:rPr lang="en-GB"/>
              <a:t>Use in particular the different targets and high level views of SESAR to have a idea of the possible values of the parameters.</a:t>
            </a:r>
          </a:p>
          <a:p>
            <a:pPr marL="457200" lvl="1">
              <a:buFont typeface="Wingdings" charset="2"/>
              <a:buChar char="•"/>
            </a:pPr>
            <a:endParaRPr lang="en-GB"/>
          </a:p>
          <a:p>
            <a:pPr lvl="2">
              <a:buFont typeface="Wingdings" charset="2"/>
              <a:buChar char="•"/>
            </a:pPr>
            <a:endParaRPr lang="en-GB"/>
          </a:p>
          <a:p>
            <a:pPr marL="285750" indent="-285750">
              <a:buFont typeface="Arial" charset="2"/>
              <a:buChar char="•"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3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 definition in Vista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1" y="1228200"/>
            <a:ext cx="8309429" cy="522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b="1"/>
              <a:t>Regulatory factors</a:t>
            </a:r>
            <a:endParaRPr lang="en-GB"/>
          </a:p>
          <a:p>
            <a:pPr marL="285750">
              <a:buFontTx/>
              <a:buChar char="-"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57200" y="1634602"/>
            <a:ext cx="849811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Regulations affecting gate-to-gate phase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SESAR development and integration (RSI): e.g., SES, Common projects.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Performance based regulations (RPB): </a:t>
            </a:r>
            <a:r>
              <a:rPr lang="en-US" err="1">
                <a:solidFill>
                  <a:srgbClr val="6E6E6E"/>
                </a:solidFill>
              </a:rPr>
              <a:t>e.g</a:t>
            </a:r>
            <a:r>
              <a:rPr lang="en-US">
                <a:solidFill>
                  <a:srgbClr val="6E6E6E"/>
                </a:solidFill>
              </a:rPr>
              <a:t>, Performance review body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ANSP requirements (RAR): e.g., Common requirements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Regulations affecting airports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Airport demand (RAD): e.g., slots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 Airport processes (RAP): e.g., ground handling market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Airport access / egress (RAA): e.g., airport access policies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Regulations affecting other areas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Other regulations (ROR): </a:t>
            </a:r>
            <a:r>
              <a:rPr lang="en-US" err="1">
                <a:solidFill>
                  <a:srgbClr val="6E6E6E"/>
                </a:solidFill>
              </a:rPr>
              <a:t>e.g</a:t>
            </a:r>
            <a:r>
              <a:rPr lang="en-US">
                <a:solidFill>
                  <a:srgbClr val="6E6E6E"/>
                </a:solidFill>
              </a:rPr>
              <a:t>, passenger provision schemes, emission schemes</a:t>
            </a:r>
            <a:endParaRPr lang="en-US"/>
          </a:p>
        </p:txBody>
      </p:sp>
      <p:sp>
        <p:nvSpPr>
          <p:cNvPr id="10" name="CustomShape 7"/>
          <p:cNvSpPr/>
          <p:nvPr/>
        </p:nvSpPr>
        <p:spPr>
          <a:xfrm>
            <a:off x="3827035" y="5429250"/>
            <a:ext cx="1759657" cy="355754"/>
          </a:xfrm>
          <a:prstGeom prst="rect">
            <a:avLst/>
          </a:prstGeom>
          <a:noFill/>
          <a:ln>
            <a:noFill/>
          </a:ln>
        </p:spPr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800000"/>
                </a:solidFill>
                <a:latin typeface="Calibri"/>
              </a:rPr>
              <a:t>22 factors in total</a:t>
            </a:r>
            <a:endParaRPr/>
          </a:p>
        </p:txBody>
      </p:sp>
      <p:sp>
        <p:nvSpPr>
          <p:cNvPr id="11" name="CustomShape 8"/>
          <p:cNvSpPr/>
          <p:nvPr/>
        </p:nvSpPr>
        <p:spPr>
          <a:xfrm>
            <a:off x="457201" y="5895975"/>
            <a:ext cx="6006900" cy="325080"/>
          </a:xfrm>
          <a:prstGeom prst="rect">
            <a:avLst/>
          </a:prstGeom>
          <a:noFill/>
          <a:ln>
            <a:noFill/>
          </a:ln>
        </p:spPr>
        <p:txBody>
          <a:bodyPr lIns="0" tIns="45000" rIns="90000" bIns="45000" anchor="t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>
                <a:solidFill>
                  <a:srgbClr val="6E6E6E"/>
                </a:solidFill>
                <a:latin typeface="Calibri"/>
              </a:rPr>
              <a:t>Some of the regulatory factors are enablers of business factors</a:t>
            </a:r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3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 definition in Vista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1" y="1300174"/>
            <a:ext cx="8309429" cy="522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b="1"/>
              <a:t>Business factors</a:t>
            </a:r>
            <a:endParaRPr lang="en-GB"/>
          </a:p>
          <a:p>
            <a:pPr marL="285750">
              <a:buFontTx/>
              <a:buChar char="-"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57200" y="1706575"/>
            <a:ext cx="849811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Factors affecting gate-to-gate phase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SESAR operational changes (BTS): e.g., Free-routing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Other operational and technical changes (BTO): e.g., Passenger </a:t>
            </a:r>
            <a:r>
              <a:rPr lang="en-US" err="1">
                <a:solidFill>
                  <a:srgbClr val="6E6E6E"/>
                </a:solidFill>
              </a:rPr>
              <a:t>reaccomodation</a:t>
            </a:r>
            <a:r>
              <a:rPr lang="en-US">
                <a:solidFill>
                  <a:srgbClr val="6E6E6E"/>
                </a:solidFill>
              </a:rPr>
              <a:t> tools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Airport processes and accessibility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 Airport access  / egress (BAA): e.g., multimodality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Airport processes (BAP): e.g., self-processing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Demand and other economic factors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Demand evolution (BED): e.g., economic development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6E6E6E"/>
                </a:solidFill>
              </a:rPr>
              <a:t>Other economic factors (BEO): e.g., fuel price</a:t>
            </a:r>
            <a:endParaRPr lang="en-US"/>
          </a:p>
        </p:txBody>
      </p:sp>
      <p:sp>
        <p:nvSpPr>
          <p:cNvPr id="10" name="CustomShape 7"/>
          <p:cNvSpPr/>
          <p:nvPr/>
        </p:nvSpPr>
        <p:spPr>
          <a:xfrm>
            <a:off x="3734429" y="5572125"/>
            <a:ext cx="1759657" cy="355754"/>
          </a:xfrm>
          <a:prstGeom prst="rect">
            <a:avLst/>
          </a:prstGeom>
          <a:noFill/>
          <a:ln>
            <a:noFill/>
          </a:ln>
        </p:spPr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800000"/>
                </a:solidFill>
                <a:latin typeface="Calibri"/>
              </a:rPr>
              <a:t>37 factors in total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17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 definition in Vista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3736" y="1430338"/>
            <a:ext cx="7769880" cy="4102920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1" y="6556407"/>
            <a:ext cx="3896435" cy="252000"/>
          </a:xfrm>
        </p:spPr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12256" y="6556407"/>
            <a:ext cx="2133600" cy="252000"/>
          </a:xfrm>
        </p:spPr>
        <p:txBody>
          <a:bodyPr/>
          <a:lstStyle/>
          <a:p>
            <a:fld id="{707FE137-0C1A-4C05-8B34-1D89C94DB81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3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Multi-layered architecture of Vista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450" y="933450"/>
            <a:ext cx="6710530" cy="5515376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1" y="6556407"/>
            <a:ext cx="3896435" cy="252000"/>
          </a:xfrm>
        </p:spPr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12256" y="6556407"/>
            <a:ext cx="2133600" cy="252000"/>
          </a:xfrm>
        </p:spPr>
        <p:txBody>
          <a:bodyPr/>
          <a:lstStyle/>
          <a:p>
            <a:fld id="{707FE137-0C1A-4C05-8B34-1D89C94DB81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5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4E88C7"/>
                </a:solidFill>
              </a:rPr>
              <a:t>Multi-layered architecture of Vista</a:t>
            </a:r>
            <a:endParaRPr lang="en-US" b="0">
              <a:solidFill>
                <a:srgbClr val="4E88C7"/>
              </a:solidFill>
            </a:endParaRPr>
          </a:p>
          <a:p>
            <a:endParaRPr lang="en-GB">
              <a:solidFill>
                <a:srgbClr val="4E88C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50204" y="1667996"/>
            <a:ext cx="3246120" cy="75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/>
              <a:t>Factor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3550" y="1993519"/>
            <a:ext cx="723900" cy="354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Val1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33492" y="1993519"/>
            <a:ext cx="723900" cy="35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Val2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31050" y="1993519"/>
            <a:ext cx="723900" cy="35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Val3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89876" y="1993519"/>
            <a:ext cx="723900" cy="3543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Val4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0204" y="3551535"/>
            <a:ext cx="3246120" cy="756000"/>
            <a:chOff x="266700" y="2199640"/>
            <a:chExt cx="3246120" cy="1076960"/>
          </a:xfrm>
        </p:grpSpPr>
        <p:sp>
          <p:nvSpPr>
            <p:cNvPr id="15" name="Rounded Rectangle 14"/>
            <p:cNvSpPr/>
            <p:nvPr/>
          </p:nvSpPr>
          <p:spPr>
            <a:xfrm>
              <a:off x="266700" y="2199640"/>
              <a:ext cx="3246120" cy="10769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/>
                <a:t>Factor 3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60046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Val1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49988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Val2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47546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0204" y="2609903"/>
            <a:ext cx="3246120" cy="755724"/>
            <a:chOff x="266700" y="2199640"/>
            <a:chExt cx="3246120" cy="1076960"/>
          </a:xfrm>
        </p:grpSpPr>
        <p:sp>
          <p:nvSpPr>
            <p:cNvPr id="21" name="Rounded Rectangle 20"/>
            <p:cNvSpPr/>
            <p:nvPr/>
          </p:nvSpPr>
          <p:spPr>
            <a:xfrm>
              <a:off x="266700" y="2199640"/>
              <a:ext cx="3246120" cy="10769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/>
                <a:t>Factor 2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60046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Val1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49988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0204" y="4493441"/>
            <a:ext cx="3246120" cy="756000"/>
            <a:chOff x="266700" y="2199640"/>
            <a:chExt cx="3246120" cy="1076960"/>
          </a:xfrm>
        </p:grpSpPr>
        <p:sp>
          <p:nvSpPr>
            <p:cNvPr id="30" name="Rounded Rectangle 29"/>
            <p:cNvSpPr/>
            <p:nvPr/>
          </p:nvSpPr>
          <p:spPr>
            <a:xfrm>
              <a:off x="266700" y="2199640"/>
              <a:ext cx="3246120" cy="10769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/>
                <a:t>Factor 4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60046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Val1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49988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Val2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947546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Val3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706372" y="2663365"/>
              <a:ext cx="723900" cy="5048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Val4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32348" y="1947884"/>
            <a:ext cx="5339080" cy="3388658"/>
            <a:chOff x="3732348" y="2554514"/>
            <a:chExt cx="5339080" cy="3388658"/>
          </a:xfrm>
        </p:grpSpPr>
        <p:sp>
          <p:nvSpPr>
            <p:cNvPr id="8" name="Rounded Rectangle 7"/>
            <p:cNvSpPr/>
            <p:nvPr/>
          </p:nvSpPr>
          <p:spPr>
            <a:xfrm>
              <a:off x="3732348" y="2554514"/>
              <a:ext cx="5339080" cy="33886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/>
                <a:t>Model</a:t>
              </a:r>
            </a:p>
          </p:txBody>
        </p:sp>
        <p:pic>
          <p:nvPicPr>
            <p:cNvPr id="40" name="Picture 39"/>
            <p:cNvPicPr/>
            <p:nvPr/>
          </p:nvPicPr>
          <p:blipFill rotWithShape="1">
            <a:blip r:embed="rId3"/>
            <a:srcRect t="37383"/>
            <a:stretch/>
          </p:blipFill>
          <p:spPr>
            <a:xfrm>
              <a:off x="3904584" y="3030625"/>
              <a:ext cx="4994608" cy="257066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" name="Freeform 40"/>
          <p:cNvSpPr/>
          <p:nvPr/>
        </p:nvSpPr>
        <p:spPr>
          <a:xfrm>
            <a:off x="3486150" y="1823804"/>
            <a:ext cx="1533525" cy="712816"/>
          </a:xfrm>
          <a:custGeom>
            <a:avLst/>
            <a:gdLst>
              <a:gd name="connsiteX0" fmla="*/ 0 w 1533525"/>
              <a:gd name="connsiteY0" fmla="*/ 150841 h 712816"/>
              <a:gd name="connsiteX1" fmla="*/ 1266825 w 1533525"/>
              <a:gd name="connsiteY1" fmla="*/ 36541 h 712816"/>
              <a:gd name="connsiteX2" fmla="*/ 1533525 w 1533525"/>
              <a:gd name="connsiteY2" fmla="*/ 712816 h 7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712816">
                <a:moveTo>
                  <a:pt x="0" y="150841"/>
                </a:moveTo>
                <a:cubicBezTo>
                  <a:pt x="505619" y="46860"/>
                  <a:pt x="1011238" y="-57121"/>
                  <a:pt x="1266825" y="36541"/>
                </a:cubicBezTo>
                <a:cubicBezTo>
                  <a:pt x="1522412" y="130203"/>
                  <a:pt x="1527968" y="421509"/>
                  <a:pt x="1533525" y="712816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3476625" y="1946070"/>
            <a:ext cx="1338680" cy="952500"/>
          </a:xfrm>
          <a:custGeom>
            <a:avLst/>
            <a:gdLst>
              <a:gd name="connsiteX0" fmla="*/ 0 w 1338680"/>
              <a:gd name="connsiteY0" fmla="*/ 0 h 952500"/>
              <a:gd name="connsiteX1" fmla="*/ 1162050 w 1338680"/>
              <a:gd name="connsiteY1" fmla="*/ 228600 h 952500"/>
              <a:gd name="connsiteX2" fmla="*/ 1314450 w 1338680"/>
              <a:gd name="connsiteY2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680" h="952500">
                <a:moveTo>
                  <a:pt x="0" y="0"/>
                </a:moveTo>
                <a:cubicBezTo>
                  <a:pt x="471487" y="34925"/>
                  <a:pt x="942975" y="69850"/>
                  <a:pt x="1162050" y="228600"/>
                </a:cubicBezTo>
                <a:cubicBezTo>
                  <a:pt x="1381125" y="387350"/>
                  <a:pt x="1347787" y="669925"/>
                  <a:pt x="1314450" y="952500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495675" y="1630131"/>
            <a:ext cx="3374449" cy="1096989"/>
          </a:xfrm>
          <a:custGeom>
            <a:avLst/>
            <a:gdLst>
              <a:gd name="connsiteX0" fmla="*/ 0 w 3374449"/>
              <a:gd name="connsiteY0" fmla="*/ 325464 h 1096989"/>
              <a:gd name="connsiteX1" fmla="*/ 2876550 w 3374449"/>
              <a:gd name="connsiteY1" fmla="*/ 39714 h 1096989"/>
              <a:gd name="connsiteX2" fmla="*/ 3352800 w 3374449"/>
              <a:gd name="connsiteY2" fmla="*/ 1096989 h 109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4449" h="1096989">
                <a:moveTo>
                  <a:pt x="0" y="325464"/>
                </a:moveTo>
                <a:cubicBezTo>
                  <a:pt x="1158875" y="118295"/>
                  <a:pt x="2317750" y="-88873"/>
                  <a:pt x="2876550" y="39714"/>
                </a:cubicBezTo>
                <a:cubicBezTo>
                  <a:pt x="3435350" y="168301"/>
                  <a:pt x="3394075" y="632645"/>
                  <a:pt x="3352800" y="1096989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3486418" y="3193845"/>
            <a:ext cx="4466957" cy="657231"/>
          </a:xfrm>
          <a:custGeom>
            <a:avLst/>
            <a:gdLst>
              <a:gd name="connsiteX0" fmla="*/ 18782 w 4466957"/>
              <a:gd name="connsiteY0" fmla="*/ 0 h 657231"/>
              <a:gd name="connsiteX1" fmla="*/ 428357 w 4466957"/>
              <a:gd name="connsiteY1" fmla="*/ 247650 h 657231"/>
              <a:gd name="connsiteX2" fmla="*/ 2904857 w 4466957"/>
              <a:gd name="connsiteY2" fmla="*/ 657225 h 657231"/>
              <a:gd name="connsiteX3" fmla="*/ 4466957 w 4466957"/>
              <a:gd name="connsiteY3" fmla="*/ 238125 h 65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6957" h="657231">
                <a:moveTo>
                  <a:pt x="18782" y="0"/>
                </a:moveTo>
                <a:cubicBezTo>
                  <a:pt x="-16937" y="69056"/>
                  <a:pt x="-52655" y="138113"/>
                  <a:pt x="428357" y="247650"/>
                </a:cubicBezTo>
                <a:cubicBezTo>
                  <a:pt x="909369" y="357187"/>
                  <a:pt x="2231757" y="658812"/>
                  <a:pt x="2904857" y="657225"/>
                </a:cubicBezTo>
                <a:cubicBezTo>
                  <a:pt x="3577957" y="655638"/>
                  <a:pt x="4022457" y="446881"/>
                  <a:pt x="4466957" y="238125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3495675" y="2583267"/>
            <a:ext cx="2762250" cy="467703"/>
          </a:xfrm>
          <a:custGeom>
            <a:avLst/>
            <a:gdLst>
              <a:gd name="connsiteX0" fmla="*/ 0 w 2762250"/>
              <a:gd name="connsiteY0" fmla="*/ 467703 h 467703"/>
              <a:gd name="connsiteX1" fmla="*/ 800100 w 2762250"/>
              <a:gd name="connsiteY1" fmla="*/ 10503 h 467703"/>
              <a:gd name="connsiteX2" fmla="*/ 2762250 w 2762250"/>
              <a:gd name="connsiteY2" fmla="*/ 191478 h 46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0" h="467703">
                <a:moveTo>
                  <a:pt x="0" y="467703"/>
                </a:moveTo>
                <a:cubicBezTo>
                  <a:pt x="169862" y="262121"/>
                  <a:pt x="339725" y="56540"/>
                  <a:pt x="800100" y="10503"/>
                </a:cubicBezTo>
                <a:cubicBezTo>
                  <a:pt x="1260475" y="-35534"/>
                  <a:pt x="2011362" y="77972"/>
                  <a:pt x="2762250" y="191478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3495675" y="3250995"/>
            <a:ext cx="923925" cy="657225"/>
          </a:xfrm>
          <a:custGeom>
            <a:avLst/>
            <a:gdLst>
              <a:gd name="connsiteX0" fmla="*/ 0 w 923925"/>
              <a:gd name="connsiteY0" fmla="*/ 657225 h 657225"/>
              <a:gd name="connsiteX1" fmla="*/ 923925 w 923925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925" h="657225">
                <a:moveTo>
                  <a:pt x="0" y="657225"/>
                </a:moveTo>
                <a:lnTo>
                  <a:pt x="923925" y="0"/>
                </a:ln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>
            <a:off x="3486150" y="3527220"/>
            <a:ext cx="1362075" cy="1381125"/>
          </a:xfrm>
          <a:custGeom>
            <a:avLst/>
            <a:gdLst>
              <a:gd name="connsiteX0" fmla="*/ 0 w 1362075"/>
              <a:gd name="connsiteY0" fmla="*/ 1381125 h 1381125"/>
              <a:gd name="connsiteX1" fmla="*/ 1076325 w 1362075"/>
              <a:gd name="connsiteY1" fmla="*/ 676275 h 1381125"/>
              <a:gd name="connsiteX2" fmla="*/ 1362075 w 1362075"/>
              <a:gd name="connsiteY2" fmla="*/ 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2075" h="1381125">
                <a:moveTo>
                  <a:pt x="0" y="1381125"/>
                </a:moveTo>
                <a:cubicBezTo>
                  <a:pt x="424656" y="1143793"/>
                  <a:pt x="849313" y="906462"/>
                  <a:pt x="1076325" y="676275"/>
                </a:cubicBezTo>
                <a:cubicBezTo>
                  <a:pt x="1303338" y="446087"/>
                  <a:pt x="1332706" y="223043"/>
                  <a:pt x="1362075" y="0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3495675" y="3660570"/>
            <a:ext cx="3067050" cy="1343025"/>
          </a:xfrm>
          <a:custGeom>
            <a:avLst/>
            <a:gdLst>
              <a:gd name="connsiteX0" fmla="*/ 0 w 3067050"/>
              <a:gd name="connsiteY0" fmla="*/ 1343025 h 1343025"/>
              <a:gd name="connsiteX1" fmla="*/ 2476500 w 3067050"/>
              <a:gd name="connsiteY1" fmla="*/ 352425 h 1343025"/>
              <a:gd name="connsiteX2" fmla="*/ 3067050 w 3067050"/>
              <a:gd name="connsiteY2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7050" h="1343025">
                <a:moveTo>
                  <a:pt x="0" y="1343025"/>
                </a:moveTo>
                <a:lnTo>
                  <a:pt x="2476500" y="352425"/>
                </a:lnTo>
                <a:cubicBezTo>
                  <a:pt x="2987675" y="128588"/>
                  <a:pt x="3027362" y="64294"/>
                  <a:pt x="3067050" y="0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3495675" y="3527220"/>
            <a:ext cx="4581525" cy="1571625"/>
          </a:xfrm>
          <a:custGeom>
            <a:avLst/>
            <a:gdLst>
              <a:gd name="connsiteX0" fmla="*/ 0 w 4581525"/>
              <a:gd name="connsiteY0" fmla="*/ 1571625 h 1571625"/>
              <a:gd name="connsiteX1" fmla="*/ 3533775 w 4581525"/>
              <a:gd name="connsiteY1" fmla="*/ 1085850 h 1571625"/>
              <a:gd name="connsiteX2" fmla="*/ 4581525 w 4581525"/>
              <a:gd name="connsiteY2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1525" h="1571625">
                <a:moveTo>
                  <a:pt x="0" y="1571625"/>
                </a:moveTo>
                <a:cubicBezTo>
                  <a:pt x="1385093" y="1459706"/>
                  <a:pt x="2770187" y="1347788"/>
                  <a:pt x="3533775" y="1085850"/>
                </a:cubicBezTo>
                <a:cubicBezTo>
                  <a:pt x="4297363" y="823912"/>
                  <a:pt x="4439444" y="411956"/>
                  <a:pt x="4581525" y="0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Multi-layered architecture</a:t>
            </a:r>
            <a:r>
              <a:rPr lang="en-GB">
                <a:solidFill>
                  <a:srgbClr val="4E88C7"/>
                </a:solidFill>
              </a:rPr>
              <a:t> of Vista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1210" y="1243263"/>
            <a:ext cx="8308975" cy="5040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lvl="1" indent="0">
              <a:buNone/>
            </a:pPr>
            <a:r>
              <a:rPr lang="en-GB"/>
              <a:t>Three main layers correspond to:</a:t>
            </a:r>
            <a:endParaRPr lang="en-US"/>
          </a:p>
          <a:p>
            <a:pPr marL="457200" lvl="1">
              <a:buFont typeface="Arial" charset="2"/>
              <a:buChar char="§"/>
            </a:pPr>
            <a:r>
              <a:rPr lang="en-GB"/>
              <a:t>Strategic:</a:t>
            </a:r>
            <a:endParaRPr lang="en-US"/>
          </a:p>
          <a:p>
            <a:pPr marL="857250" lvl="2">
              <a:buFont typeface="Arial" charset="2"/>
              <a:buChar char="§"/>
            </a:pPr>
            <a:r>
              <a:t>Producing main flows in Europe based on macro-economic variables</a:t>
            </a:r>
          </a:p>
          <a:p>
            <a:pPr marL="457200" lvl="1">
              <a:buFont typeface="Arial" charset="2"/>
              <a:buChar char="§"/>
            </a:pPr>
            <a:r>
              <a:rPr lang="en-GB"/>
              <a:t>Pre-tactical:</a:t>
            </a:r>
            <a:endParaRPr/>
          </a:p>
          <a:p>
            <a:pPr marL="857250" lvl="2">
              <a:buFont typeface="Arial" charset="2"/>
              <a:buChar char="§"/>
            </a:pPr>
            <a:r>
              <a:rPr lang="en-GB"/>
              <a:t>Producing planned flight plans.</a:t>
            </a:r>
          </a:p>
          <a:p>
            <a:pPr marL="457200" lvl="1">
              <a:buFont typeface="Arial" charset="2"/>
              <a:buChar char="§"/>
            </a:pPr>
            <a:r>
              <a:rPr lang="en-GB"/>
              <a:t>Tactical:</a:t>
            </a:r>
            <a:endParaRPr/>
          </a:p>
          <a:p>
            <a:pPr marL="857250" lvl="2">
              <a:buFont typeface="Arial" charset="2"/>
              <a:buChar char="§"/>
            </a:pPr>
            <a:r>
              <a:rPr lang="en-GB"/>
              <a:t>Simulating a real day of operation with microscopic passenger tracking</a:t>
            </a:r>
          </a:p>
          <a:p>
            <a:pPr marL="857250" lvl="2">
              <a:buFont typeface="Arial" charset="2"/>
              <a:buChar char="§"/>
            </a:pPr>
            <a:endParaRPr lang="en-GB"/>
          </a:p>
          <a:p>
            <a:r>
              <a:rPr lang="en-GB"/>
              <a:t>'Transversal' layers consist in stakeholders: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Airlines: choose flights, react to delay, etc.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Airports: deliver departure and arrival capacity, create congestion, etc.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ANSPs: deliver ATC capacity, create regulations etc.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Passengers: choose best itineraries based on fares and other parameters, make their trips with possibility of disruption, etc.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Environment: is passively impacted by NOx and CO2.</a:t>
            </a:r>
          </a:p>
          <a:p>
            <a:pPr marL="285750" indent="-285750">
              <a:buFont typeface="Arial" charset="2"/>
              <a:buChar char="•"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4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management in a multi-layered architecture</a:t>
            </a:r>
            <a:endParaRPr lang="en-GB">
              <a:solidFill>
                <a:srgbClr val="4E88C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1963" y="1517650"/>
            <a:ext cx="8308975" cy="4644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Data need to be: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Consistent among layers,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Easily accessible (for computing power),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Traceable between the different blocks</a:t>
            </a:r>
          </a:p>
          <a:p>
            <a:pPr marL="285750" indent="-285750">
              <a:buFont typeface="Arial" charset="2"/>
              <a:buChar char="•"/>
            </a:pPr>
            <a:endParaRPr lang="en-GB"/>
          </a:p>
          <a:p>
            <a:r>
              <a:rPr lang="en-GB"/>
              <a:t>==&gt; All data are based on a single database, accessible to all the blocks. This ensures consistency, traceability and reproducibility. </a:t>
            </a:r>
          </a:p>
          <a:p>
            <a:endParaRPr lang="en-GB"/>
          </a:p>
          <a:p>
            <a:r>
              <a:rPr lang="en-GB"/>
              <a:t>More challenges come with this data architecture: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How to enforce consistency between input and output of two block?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How to take into account the multiple runs of the stochastic layers?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What is the right balance between flexibility (NoSQL) and consistency (SQL)?</a:t>
            </a:r>
          </a:p>
          <a:p>
            <a:pPr marL="285750" indent="-285750">
              <a:buFont typeface="Arial" charset="2"/>
              <a:buChar char="•"/>
            </a:pPr>
            <a:endParaRPr lang="en-GB"/>
          </a:p>
          <a:p>
            <a:r>
              <a:rPr lang="en-GB"/>
              <a:t>==&gt; Now use a MySQL database.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7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Calibrating </a:t>
            </a:r>
            <a:r>
              <a:rPr lang="en-GB">
                <a:solidFill>
                  <a:srgbClr val="4E88C7"/>
                </a:solidFill>
              </a:rPr>
              <a:t>the model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52525"/>
            <a:ext cx="8308975" cy="50059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/>
              <a:t>Calibration is done in several steps: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Direct calibration:</a:t>
            </a:r>
          </a:p>
          <a:p>
            <a:pPr marL="1028700" lvl="1">
              <a:buFont typeface="Arial" charset="2"/>
              <a:buChar char="•"/>
            </a:pPr>
            <a:r>
              <a:rPr lang="en-GB"/>
              <a:t>Extract some values from historical data (including literature) and set them directly in the model:</a:t>
            </a:r>
          </a:p>
          <a:p>
            <a:pPr marL="1428750" lvl="2">
              <a:buFont typeface="Arial" charset="2"/>
              <a:buChar char="•"/>
            </a:pPr>
            <a:r>
              <a:rPr lang="en-GB"/>
              <a:t>Ex: price elasticity for passengers</a:t>
            </a:r>
          </a:p>
          <a:p>
            <a:pPr marL="1028700" lvl="1">
              <a:buFont typeface="Arial" charset="2"/>
              <a:buChar char="•"/>
            </a:pPr>
            <a:r>
              <a:rPr lang="en-GB"/>
              <a:t>Put some phenomenological relationships obtained otherwise:</a:t>
            </a:r>
          </a:p>
          <a:p>
            <a:pPr marL="1428750" lvl="2">
              <a:buFont typeface="Arial" charset="2"/>
              <a:buChar char="•"/>
            </a:pPr>
            <a:r>
              <a:rPr lang="en-GB"/>
              <a:t>Ex: cost of delay for airline as a function of delay.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Indirect calibration:</a:t>
            </a:r>
          </a:p>
          <a:p>
            <a:pPr marL="1028700" lvl="1">
              <a:buFont typeface="Arial" charset="2"/>
              <a:buChar char="•"/>
            </a:pPr>
            <a:r>
              <a:rPr lang="en-GB"/>
              <a:t>Supervised learning: a parameter is swept (in a smart way) in order for another one to reach a value extracted from data.</a:t>
            </a:r>
          </a:p>
          <a:p>
            <a:pPr marL="1428750" lvl="2">
              <a:buFont typeface="Arial" charset="2"/>
              <a:buChar char="•"/>
            </a:pPr>
            <a:r>
              <a:rPr lang="en-GB"/>
              <a:t>Ex: cost of capital for airlines is calibrated to have the historical flows of passengers between airports.</a:t>
            </a:r>
          </a:p>
          <a:p>
            <a:pPr marL="1028700" lvl="1">
              <a:buFont typeface="Arial" charset="2"/>
              <a:buChar char="•"/>
            </a:pPr>
            <a:r>
              <a:rPr lang="en-GB"/>
              <a:t>Unsupervised learning: for instance, agents in the model modify their behaviour in order to be self-consistent across layers.</a:t>
            </a:r>
          </a:p>
          <a:p>
            <a:pPr marL="1428750" lvl="2">
              <a:buFont typeface="Arial" charset="2"/>
              <a:buChar char="•"/>
            </a:pPr>
            <a:r>
              <a:rPr lang="en-GB"/>
              <a:t>Ex: cost of delay used to compute main flows should be the same than actual cost of delay during the tactical phase.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0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Studying the output: how to recognise a trade-off</a:t>
            </a:r>
            <a:r>
              <a:rPr lang="en-GB">
                <a:solidFill>
                  <a:srgbClr val="4E88C7"/>
                </a:solidFill>
              </a:rPr>
              <a:t>?</a:t>
            </a:r>
            <a:endParaRPr lang="en-GB" b="0">
              <a:solidFill>
                <a:srgbClr val="4E88C7"/>
              </a:solidFill>
            </a:endParaRPr>
          </a:p>
          <a:p>
            <a:endParaRPr lang="en-GB">
              <a:solidFill>
                <a:srgbClr val="4E88C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8656" cy="4648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3025"/>
            <a:endParaRPr lang="en-GB" b="1"/>
          </a:p>
          <a:p>
            <a:pPr marL="358775" indent="-285750">
              <a:buFont typeface="Wingdings" charset="2"/>
              <a:buChar char="§"/>
            </a:pPr>
            <a:endParaRPr lang="en-GB" b="1"/>
          </a:p>
          <a:p>
            <a:pPr marL="73025"/>
            <a:endParaRPr lang="en-GB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9155" y="1485548"/>
            <a:ext cx="4381584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58775" indent="-285750">
              <a:buFont typeface="Wingdings" charset="2"/>
              <a:buChar char="§"/>
            </a:pPr>
            <a:r>
              <a:rPr lang="en-GB"/>
              <a:t>Stochastic context, correlative trade-offs 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2027555"/>
            <a:ext cx="9035164" cy="41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0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Vista - goals and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199" y="1111151"/>
            <a:ext cx="8618435" cy="51100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6E6E6E"/>
                </a:solidFill>
              </a:rPr>
              <a:t>Vista aims to study the main </a:t>
            </a:r>
            <a:r>
              <a:rPr lang="en-GB" b="1">
                <a:solidFill>
                  <a:srgbClr val="6E6E6E"/>
                </a:solidFill>
              </a:rPr>
              <a:t>forces (‘factors’) </a:t>
            </a:r>
            <a:r>
              <a:rPr lang="en-GB">
                <a:solidFill>
                  <a:srgbClr val="6E6E6E"/>
                </a:solidFill>
              </a:rPr>
              <a:t>that will shape the future of ATM in Europe at the </a:t>
            </a:r>
            <a:r>
              <a:rPr lang="en-GB" b="1">
                <a:solidFill>
                  <a:srgbClr val="6E6E6E"/>
                </a:solidFill>
              </a:rPr>
              <a:t>2035 and 2050 horizons</a:t>
            </a:r>
          </a:p>
          <a:p>
            <a:pPr>
              <a:lnSpc>
                <a:spcPct val="100000"/>
              </a:lnSpc>
            </a:pPr>
            <a:endParaRPr lang="en-GB"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6E6E6E"/>
                </a:solidFill>
              </a:rPr>
              <a:t> More specifically: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E6E6E"/>
                </a:solidFill>
              </a:rPr>
              <a:t>trade-off between, and impacts of, primary </a:t>
            </a:r>
            <a:r>
              <a:rPr lang="en-GB" b="1">
                <a:solidFill>
                  <a:srgbClr val="6E6E6E"/>
                </a:solidFill>
              </a:rPr>
              <a:t>regulatory</a:t>
            </a:r>
            <a:r>
              <a:rPr lang="en-GB">
                <a:solidFill>
                  <a:srgbClr val="6E6E6E"/>
                </a:solidFill>
              </a:rPr>
              <a:t> and </a:t>
            </a:r>
            <a:r>
              <a:rPr lang="en-GB" b="1">
                <a:solidFill>
                  <a:srgbClr val="6E6E6E"/>
                </a:solidFill>
              </a:rPr>
              <a:t>business</a:t>
            </a:r>
            <a:r>
              <a:rPr lang="en-GB">
                <a:solidFill>
                  <a:srgbClr val="6E6E6E"/>
                </a:solidFill>
              </a:rPr>
              <a:t> (market) </a:t>
            </a:r>
            <a:r>
              <a:rPr lang="en-GB" b="1">
                <a:solidFill>
                  <a:srgbClr val="6E6E6E"/>
                </a:solidFill>
              </a:rPr>
              <a:t>forces</a:t>
            </a:r>
            <a:r>
              <a:rPr lang="en-GB">
                <a:solidFill>
                  <a:srgbClr val="6E6E6E"/>
                </a:solidFill>
              </a:rPr>
              <a:t>;</a:t>
            </a:r>
            <a:endParaRPr lang="en-GB"/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E6E6E"/>
                </a:solidFill>
              </a:rPr>
              <a:t>trade-offs </a:t>
            </a:r>
            <a:r>
              <a:rPr lang="en-GB" b="1">
                <a:solidFill>
                  <a:srgbClr val="6E6E6E"/>
                </a:solidFill>
              </a:rPr>
              <a:t>within</a:t>
            </a:r>
            <a:r>
              <a:rPr lang="en-GB">
                <a:solidFill>
                  <a:srgbClr val="6E6E6E"/>
                </a:solidFill>
              </a:rPr>
              <a:t> any given period;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E6E6E"/>
                </a:solidFill>
              </a:rPr>
              <a:t>trade-offs </a:t>
            </a:r>
            <a:r>
              <a:rPr lang="en-GB" b="1">
                <a:solidFill>
                  <a:srgbClr val="6E6E6E"/>
                </a:solidFill>
              </a:rPr>
              <a:t>between</a:t>
            </a:r>
            <a:r>
              <a:rPr lang="en-GB">
                <a:solidFill>
                  <a:srgbClr val="6E6E6E"/>
                </a:solidFill>
              </a:rPr>
              <a:t> periods;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E6E6E"/>
                </a:solidFill>
              </a:rPr>
              <a:t>whether </a:t>
            </a:r>
            <a:r>
              <a:rPr lang="en-GB" b="1">
                <a:solidFill>
                  <a:srgbClr val="6E6E6E"/>
                </a:solidFill>
              </a:rPr>
              <a:t>alignment</a:t>
            </a:r>
            <a:r>
              <a:rPr lang="en-GB">
                <a:solidFill>
                  <a:srgbClr val="6E6E6E"/>
                </a:solidFill>
              </a:rPr>
              <a:t> may be expected to </a:t>
            </a:r>
            <a:r>
              <a:rPr lang="en-GB" b="1">
                <a:solidFill>
                  <a:srgbClr val="6E6E6E"/>
                </a:solidFill>
              </a:rPr>
              <a:t>improve or deteriorate </a:t>
            </a:r>
            <a:r>
              <a:rPr lang="en-GB">
                <a:solidFill>
                  <a:srgbClr val="6E6E6E"/>
                </a:solidFill>
              </a:rPr>
              <a:t>as we move closer to Flightpath 2050’s timeframe</a:t>
            </a:r>
            <a:r>
              <a:rPr lang="en-GB">
                <a:solidFill>
                  <a:srgbClr val="FF0000"/>
                </a:solidFill>
              </a:rPr>
              <a:t> 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GB">
                <a:solidFill>
                  <a:srgbClr val="6E6E6E"/>
                </a:solidFill>
              </a:rPr>
              <a:t>Focus on five stakeholders: airlines</a:t>
            </a:r>
            <a:r>
              <a:rPr lang="en-GB">
                <a:solidFill>
                  <a:srgbClr val="666666"/>
                </a:solidFill>
              </a:rPr>
              <a:t>, ANSPs, airports,  passengers, and environment.</a:t>
            </a:r>
          </a:p>
          <a:p>
            <a:pPr lvl="1" indent="0">
              <a:spcAft>
                <a:spcPts val="600"/>
              </a:spcAft>
              <a:buNone/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1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Studying the output: how to recognise a trade-off</a:t>
            </a:r>
            <a:r>
              <a:rPr lang="en-GB">
                <a:solidFill>
                  <a:srgbClr val="4E88C7"/>
                </a:solidFill>
              </a:rPr>
              <a:t>?</a:t>
            </a:r>
            <a:endParaRPr lang="en-GB" b="0">
              <a:solidFill>
                <a:srgbClr val="4E88C7"/>
              </a:solidFill>
            </a:endParaRPr>
          </a:p>
          <a:p>
            <a:endParaRPr lang="en-GB">
              <a:solidFill>
                <a:srgbClr val="4E88C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8656" cy="4648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3025"/>
            <a:endParaRPr lang="en-GB" b="1"/>
          </a:p>
          <a:p>
            <a:pPr marL="358775" indent="-285750">
              <a:buFont typeface="Wingdings" charset="2"/>
              <a:buChar char="§"/>
            </a:pPr>
            <a:endParaRPr lang="en-GB" b="1"/>
          </a:p>
          <a:p>
            <a:pPr marL="73025"/>
            <a:endParaRPr lang="en-GB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9155" y="1565758"/>
            <a:ext cx="4483535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58775" indent="-285750">
              <a:buFont typeface="Wingdings" charset="2"/>
              <a:buChar char="§"/>
            </a:pPr>
            <a:r>
              <a:rPr lang="en-GB"/>
              <a:t>Stochastic context, trade-offs comparison 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151647"/>
            <a:ext cx="8149890" cy="41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Studying the output: how to recognise a trade-off?</a:t>
            </a:r>
            <a:endParaRPr lang="en-GB" b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22" name="Picture 121"/>
          <p:cNvPicPr/>
          <p:nvPr/>
        </p:nvPicPr>
        <p:blipFill>
          <a:blip r:embed="rId3"/>
          <a:stretch>
            <a:fillRect/>
          </a:stretch>
        </p:blipFill>
        <p:spPr>
          <a:xfrm>
            <a:off x="6105933" y="2847314"/>
            <a:ext cx="2824326" cy="2246920"/>
          </a:xfrm>
          <a:prstGeom prst="rect">
            <a:avLst/>
          </a:prstGeom>
          <a:ln>
            <a:noFill/>
          </a:ln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742" y="2847314"/>
            <a:ext cx="2826000" cy="2248254"/>
          </a:xfrm>
          <a:prstGeom prst="rect">
            <a:avLst/>
          </a:prstGeom>
          <a:ln>
            <a:noFill/>
          </a:ln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50" y="2847314"/>
            <a:ext cx="2826000" cy="2248254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5263" y="1562100"/>
            <a:ext cx="8724101" cy="3698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58775" indent="-285750">
              <a:buFont typeface="Wingdings" charset="2"/>
              <a:buChar char="§"/>
            </a:pPr>
            <a:r>
              <a:rPr lang="en-GB"/>
              <a:t>Deterministic trade-off: dependence of distribution over deterministic parameter</a:t>
            </a:r>
          </a:p>
        </p:txBody>
      </p:sp>
    </p:spTree>
    <p:extLst>
      <p:ext uri="{BB962C8B-B14F-4D97-AF65-F5344CB8AC3E}">
        <p14:creationId xmlns:p14="http://schemas.microsoft.com/office/powerpoint/2010/main" val="273172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Trade-off example</a:t>
            </a:r>
            <a:r>
              <a:rPr lang="en-GB">
                <a:solidFill>
                  <a:srgbClr val="4E88C7"/>
                </a:solidFill>
              </a:rPr>
              <a:t>: </a:t>
            </a:r>
            <a:r>
              <a:rPr lang="en-GB" err="1">
                <a:solidFill>
                  <a:srgbClr val="4E88C7"/>
                </a:solidFill>
              </a:rPr>
              <a:t>predictabilty</a:t>
            </a:r>
            <a:r>
              <a:rPr lang="en-GB">
                <a:solidFill>
                  <a:srgbClr val="4E88C7"/>
                </a:solidFill>
              </a:rPr>
              <a:t> vs punctuality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5386" y="1276664"/>
            <a:ext cx="6901889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58775" indent="-285750">
              <a:buFont typeface="Wingdings" charset="2"/>
              <a:buChar char="§"/>
            </a:pPr>
            <a:r>
              <a:rPr lang="en-GB"/>
              <a:t>One airport, unpredictability on departure delay is change artificially</a:t>
            </a:r>
            <a:endParaRPr lang="en-US" err="1"/>
          </a:p>
        </p:txBody>
      </p:sp>
      <p:pic>
        <p:nvPicPr>
          <p:cNvPr id="3" name="Picture 8" descr="avg_delay_b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00" y="1696893"/>
            <a:ext cx="6882477" cy="46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9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Trade-off example</a:t>
            </a:r>
            <a:r>
              <a:rPr lang="en-GB">
                <a:solidFill>
                  <a:srgbClr val="4E88C7"/>
                </a:solidFill>
              </a:rPr>
              <a:t>: LLC vs trad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5386" y="1143000"/>
            <a:ext cx="833798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58775" indent="-285750">
              <a:buFont typeface="Wingdings" charset="2"/>
              <a:buChar char="§"/>
            </a:pPr>
            <a:r>
              <a:rPr lang="en-GB"/>
              <a:t>Simplified setup: four airports, two airlines LLC/trad, capacity increase of airport 3</a:t>
            </a:r>
            <a:endParaRPr lang="en-US" err="1"/>
          </a:p>
        </p:txBody>
      </p:sp>
      <p:pic>
        <p:nvPicPr>
          <p:cNvPr id="3" name="Picture 5" descr="results_sch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368550"/>
            <a:ext cx="2724963" cy="1984813"/>
          </a:xfrm>
          <a:prstGeom prst="rect">
            <a:avLst/>
          </a:prstGeom>
        </p:spPr>
      </p:pic>
      <p:pic>
        <p:nvPicPr>
          <p:cNvPr id="9" name="Picture 7" descr="traffic_branch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157" y="1838325"/>
            <a:ext cx="5767567" cy="41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Trade-off example</a:t>
            </a:r>
            <a:r>
              <a:rPr lang="en-GB">
                <a:solidFill>
                  <a:srgbClr val="4E88C7"/>
                </a:solidFill>
              </a:rPr>
              <a:t>: LLC vs trad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5386" y="1143000"/>
            <a:ext cx="5851474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358775" indent="-285750">
              <a:buFont typeface="Wingdings" charset="2"/>
              <a:buChar char="§"/>
            </a:pPr>
            <a:r>
              <a:rPr lang="en-GB"/>
              <a:t>In average, everyone is better after the capacity increase</a:t>
            </a:r>
            <a:endParaRPr lang="en-US" err="1"/>
          </a:p>
        </p:txBody>
      </p:sp>
      <p:pic>
        <p:nvPicPr>
          <p:cNvPr id="6" name="Picture 7" descr="t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159133"/>
            <a:ext cx="8534048" cy="37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1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Trade-off example</a:t>
            </a:r>
            <a:r>
              <a:rPr lang="en-GB">
                <a:solidFill>
                  <a:srgbClr val="4E88C7"/>
                </a:solidFill>
              </a:rPr>
              <a:t>: LLC vs trad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5275" y="1143000"/>
            <a:ext cx="2460625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58775" indent="-285750">
              <a:buFont typeface="Wingdings" charset="2"/>
              <a:buChar char="§"/>
            </a:pPr>
            <a:r>
              <a:rPr lang="en-GB" sz="2000"/>
              <a:t>But some agents are actually losing from the capacity increase!</a:t>
            </a:r>
            <a:endParaRPr lang="en-US" sz="2000" err="1"/>
          </a:p>
        </p:txBody>
      </p:sp>
      <p:pic>
        <p:nvPicPr>
          <p:cNvPr id="3" name="Picture 5" descr="perty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257" y="942975"/>
            <a:ext cx="5786630" cy="55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5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313"/>
            <a:ext cx="7594600" cy="5152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charset="2"/>
              <a:buChar char="•"/>
            </a:pPr>
            <a:r>
              <a:rPr lang="en-GB"/>
              <a:t>Vista aims at understanding the trade-offs (or synergies) between KPIs in the future air transportation world – 2035 and 2050.</a:t>
            </a:r>
            <a:endParaRPr lang="en-US"/>
          </a:p>
          <a:p>
            <a:pPr marL="285750" indent="-285750">
              <a:buFont typeface="Arial" charset="2"/>
              <a:buChar char="•"/>
            </a:pPr>
            <a:r>
              <a:rPr lang="en-US"/>
              <a:t>Requires to forecast the values of the KPIs, but also their relationships:</a:t>
            </a:r>
            <a:endParaRPr/>
          </a:p>
          <a:p>
            <a:pPr marL="1028700" lvl="1">
              <a:buFont typeface="Arial" charset="2"/>
              <a:buChar char="•"/>
            </a:pPr>
            <a:r>
              <a:rPr lang="en-US"/>
              <a:t>Either by pure machine learning.</a:t>
            </a:r>
          </a:p>
          <a:p>
            <a:pPr marL="1028700" lvl="1">
              <a:buFont typeface="Arial" charset="2"/>
              <a:buChar char="•"/>
            </a:pPr>
            <a:r>
              <a:rPr lang="en-US"/>
              <a:t>Or by injecting other phenomenological laws into the model.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Vista is based on a multilayered architecture requiring very diverse types of data as input.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Additional, the different layers of the model need to communicate smoothly and reliably, thus requiring a central data repository.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Calibration (or training) is a main issue in this type of model and requires several steps involving data reduction and inner </a:t>
            </a:r>
            <a:r>
              <a:rPr lang="en-US" err="1"/>
              <a:t>optimisation</a:t>
            </a:r>
            <a:r>
              <a:rPr lang="en-US"/>
              <a:t>.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The trade-off analysis requires different techniques, including statistical regressions, but also careful data aggregation. Different tools can be used to help choose the best situation, including Pareto analysis etc.</a:t>
            </a:r>
          </a:p>
          <a:p>
            <a:pPr marL="285750" indent="-285750">
              <a:buFont typeface="Arial" charset="2"/>
              <a:buChar char="•"/>
            </a:pPr>
            <a:r>
              <a:rPr lang="en-US"/>
              <a:t>Trade-offs can appear between different types of stakeholders, among different actors of the same type, among periods,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73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en-GB"/>
              <a:t>Thank you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/>
              <a:t>Vista</a:t>
            </a:r>
          </a:p>
        </p:txBody>
      </p:sp>
    </p:spTree>
    <p:extLst>
      <p:ext uri="{BB962C8B-B14F-4D97-AF65-F5344CB8AC3E}">
        <p14:creationId xmlns:p14="http://schemas.microsoft.com/office/powerpoint/2010/main" val="428145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Vista presentation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199" y="1059875"/>
            <a:ext cx="8512233" cy="5110015"/>
          </a:xfrm>
        </p:spPr>
        <p:txBody>
          <a:bodyPr>
            <a:normAutofit fontScale="92500" lnSpcReduction="10000"/>
          </a:bodyPr>
          <a:lstStyle/>
          <a:p>
            <a:endParaRPr lang="en-GB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Evaluation – project engine is a simulation model</a:t>
            </a:r>
            <a:r>
              <a:rPr lang="en-GB" sz="2000" baseline="30000"/>
              <a:t>WP4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extending award-winning, multi-layer model; leveraging new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Market/business forces conflicting with regulation</a:t>
            </a:r>
            <a:r>
              <a:rPr lang="en-GB" sz="2000" baseline="30000"/>
              <a:t>WP3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modelling change scenarios: collaborative design, with stakeholders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exploring unintended consequences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cheaper to cancel a flight? 					(Reg. 261)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delay recovery </a:t>
            </a:r>
            <a:r>
              <a:rPr lang="en-GB" i="1">
                <a:solidFill>
                  <a:schemeClr val="tx2"/>
                </a:solidFill>
              </a:rPr>
              <a:t>v. </a:t>
            </a:r>
            <a:r>
              <a:rPr lang="en-GB">
                <a:solidFill>
                  <a:schemeClr val="tx2"/>
                </a:solidFill>
              </a:rPr>
              <a:t>emissions impact? 			(ETS; Directive 2008/101)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ANSP delay levels driven </a:t>
            </a:r>
            <a:r>
              <a:rPr lang="en-GB" i="1">
                <a:solidFill>
                  <a:schemeClr val="tx2"/>
                </a:solidFill>
              </a:rPr>
              <a:t>too</a:t>
            </a:r>
            <a:r>
              <a:rPr lang="en-GB">
                <a:solidFill>
                  <a:schemeClr val="tx2"/>
                </a:solidFill>
              </a:rPr>
              <a:t> low? 			         (SES PS; Reg. 549/2004)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Key stakeholders</a:t>
            </a:r>
            <a:r>
              <a:rPr lang="en-GB" sz="2000" baseline="30000"/>
              <a:t>WP4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airlines; passengers / ANSPs / airports /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Impact metrics</a:t>
            </a:r>
            <a:r>
              <a:rPr lang="en-GB" sz="2000" baseline="30000"/>
              <a:t>WP4</a:t>
            </a:r>
            <a:endParaRPr lang="en-GB" sz="2000" baseline="30000">
              <a:solidFill>
                <a:srgbClr val="FF0000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classical (e.g. average delay) &amp; complexity (e.g. community detection)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monetised (e.g. cost of delay) and quasi-cost (NO</a:t>
            </a:r>
            <a:r>
              <a:rPr lang="en-GB" baseline="-25000">
                <a:solidFill>
                  <a:schemeClr val="tx2"/>
                </a:solidFill>
              </a:rPr>
              <a:t>x</a:t>
            </a:r>
            <a:r>
              <a:rPr lang="en-GB">
                <a:solidFill>
                  <a:schemeClr val="tx2"/>
                </a:solidFill>
              </a:rPr>
              <a:t>, </a:t>
            </a:r>
            <a:r>
              <a:rPr lang="el-GR">
                <a:solidFill>
                  <a:schemeClr val="tx2"/>
                </a:solidFill>
              </a:rPr>
              <a:t>σ</a:t>
            </a:r>
            <a:r>
              <a:rPr lang="en-GB" baseline="30000">
                <a:solidFill>
                  <a:schemeClr val="tx2"/>
                </a:solidFill>
              </a:rPr>
              <a:t>2</a:t>
            </a:r>
            <a:r>
              <a:rPr lang="en-GB" baseline="-25000">
                <a:solidFill>
                  <a:schemeClr val="tx2"/>
                </a:solidFill>
              </a:rPr>
              <a:t>arr</a:t>
            </a:r>
            <a:r>
              <a:rPr lang="en-GB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Trade-off analysis</a:t>
            </a:r>
            <a:r>
              <a:rPr lang="en-GB" sz="2000" baseline="30000"/>
              <a:t>WP5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Pareto frontier; expected utility; Granger causality; precursor-successor analysis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6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Vista – How to produce a trade-off analysis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532355"/>
            <a:ext cx="8618538" cy="46890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Trade-off: inverse relationship between two indicators. When one goes better, the other worsens. </a:t>
            </a:r>
          </a:p>
          <a:p>
            <a:endParaRPr lang="en-GB"/>
          </a:p>
          <a:p>
            <a:r>
              <a:rPr lang="en-GB"/>
              <a:t>Two types of trade-off:</a:t>
            </a:r>
            <a:endParaRPr/>
          </a:p>
          <a:p>
            <a:pPr marL="285750" indent="-285750">
              <a:buFont typeface="Arial" charset="2"/>
              <a:buChar char="•"/>
            </a:pPr>
            <a:r>
              <a:rPr lang="en-GB"/>
              <a:t>Correlation with time series:</a:t>
            </a:r>
            <a:endParaRPr/>
          </a:p>
          <a:p>
            <a:pPr marL="1028700" lvl="1">
              <a:buFont typeface="Arial" charset="2"/>
              <a:buChar char="•"/>
            </a:pPr>
            <a:r>
              <a:rPr lang="en-GB"/>
              <a:t>Past time-series: usually not enough data for macro indicators</a:t>
            </a:r>
          </a:p>
          <a:p>
            <a:pPr marL="1028700" lvl="1">
              <a:buFont typeface="Arial" charset="2"/>
              <a:buChar char="•"/>
            </a:pPr>
            <a:r>
              <a:rPr lang="en-GB"/>
              <a:t>Future time-series: need a model</a:t>
            </a:r>
            <a:endParaRPr/>
          </a:p>
          <a:p>
            <a:pPr marL="285750" indent="-285750">
              <a:buFont typeface="Arial" charset="2"/>
              <a:buChar char="•"/>
            </a:pPr>
            <a:r>
              <a:rPr lang="en-GB"/>
              <a:t>Causal relationship: with a model. </a:t>
            </a:r>
          </a:p>
          <a:p>
            <a:pPr marL="285750" indent="-285750">
              <a:buFont typeface="Arial" charset="2"/>
              <a:buChar char="•"/>
            </a:pPr>
            <a:endParaRPr lang="en-GB"/>
          </a:p>
          <a:p>
            <a:r>
              <a:rPr lang="en-GB"/>
              <a:t>What about a change in the system? How to compute the relationship between metrics in totally new environment?</a:t>
            </a:r>
          </a:p>
        </p:txBody>
      </p:sp>
    </p:spTree>
    <p:extLst>
      <p:ext uri="{BB962C8B-B14F-4D97-AF65-F5344CB8AC3E}">
        <p14:creationId xmlns:p14="http://schemas.microsoft.com/office/powerpoint/2010/main" val="19400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4E88C7"/>
                </a:solidFill>
              </a:rPr>
              <a:t>How to produce quantitative knowledge for the future?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199" y="1111151"/>
            <a:ext cx="8618435" cy="511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418598" y="2976046"/>
            <a:ext cx="1415715" cy="1385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Current</a:t>
            </a:r>
          </a:p>
          <a:p>
            <a:pPr algn="ctr"/>
            <a:r>
              <a:rPr lang="en-US"/>
              <a:t>World</a:t>
            </a:r>
            <a:endParaRPr/>
          </a:p>
        </p:txBody>
      </p:sp>
      <p:sp>
        <p:nvSpPr>
          <p:cNvPr id="8" name="Rectangle: Rounded Corners 7"/>
          <p:cNvSpPr/>
          <p:nvPr/>
        </p:nvSpPr>
        <p:spPr>
          <a:xfrm>
            <a:off x="7334250" y="2976046"/>
            <a:ext cx="1415715" cy="13856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KPIs</a:t>
            </a:r>
          </a:p>
          <a:p>
            <a:pPr algn="ctr"/>
            <a:r>
              <a:rPr lang="en-US"/>
              <a:t>Current situation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50860" y="3627521"/>
            <a:ext cx="5436266" cy="1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/>
          <p:cNvSpPr/>
          <p:nvPr/>
        </p:nvSpPr>
        <p:spPr>
          <a:xfrm>
            <a:off x="7584910" y="2695575"/>
            <a:ext cx="914400" cy="4838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971675" y="3231717"/>
            <a:ext cx="1709737" cy="8670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Quantitative Observation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3838575" y="3371514"/>
            <a:ext cx="1335505" cy="482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Raw Data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5314950" y="3181014"/>
            <a:ext cx="1709737" cy="8670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DimensionalityReduction</a:t>
            </a:r>
          </a:p>
        </p:txBody>
      </p:sp>
    </p:spTree>
    <p:extLst>
      <p:ext uri="{BB962C8B-B14F-4D97-AF65-F5344CB8AC3E}">
        <p14:creationId xmlns:p14="http://schemas.microsoft.com/office/powerpoint/2010/main" val="247076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4E88C7"/>
                </a:solidFill>
              </a:rPr>
              <a:t>How to produce quantitative knowledge for the future?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199" y="1111151"/>
            <a:ext cx="8618435" cy="511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809625" y="2976046"/>
            <a:ext cx="1415715" cy="1385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Current</a:t>
            </a:r>
          </a:p>
          <a:p>
            <a:pPr algn="ctr"/>
            <a:r>
              <a:rPr lang="en-US"/>
              <a:t>World</a:t>
            </a:r>
            <a:endParaRPr/>
          </a:p>
        </p:txBody>
      </p:sp>
      <p:sp>
        <p:nvSpPr>
          <p:cNvPr id="8" name="Rectangle: Rounded Corners 7"/>
          <p:cNvSpPr/>
          <p:nvPr/>
        </p:nvSpPr>
        <p:spPr>
          <a:xfrm>
            <a:off x="7334250" y="2976046"/>
            <a:ext cx="1415715" cy="13856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KPIs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Future</a:t>
            </a:r>
          </a:p>
          <a:p>
            <a:pPr algn="ctr"/>
            <a:r>
              <a:rPr lang="en-US"/>
              <a:t>situation</a:t>
            </a:r>
            <a:endParaRPr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71964" y="3627521"/>
            <a:ext cx="5015162" cy="1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/>
          <p:cNvSpPr/>
          <p:nvPr/>
        </p:nvSpPr>
        <p:spPr>
          <a:xfrm>
            <a:off x="7584910" y="2695575"/>
            <a:ext cx="914400" cy="4838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789946" y="2777289"/>
            <a:ext cx="1710072" cy="17182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730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4E88C7"/>
                </a:solidFill>
              </a:rPr>
              <a:t>How to produce quantitative knowledge for the future?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199" y="1111151"/>
            <a:ext cx="8618435" cy="511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458704" y="1923283"/>
            <a:ext cx="1415715" cy="1385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Current</a:t>
            </a:r>
          </a:p>
          <a:p>
            <a:pPr algn="ctr"/>
            <a:r>
              <a:rPr lang="en-US"/>
              <a:t>World</a:t>
            </a:r>
            <a:endParaRPr/>
          </a:p>
        </p:txBody>
      </p:sp>
      <p:sp>
        <p:nvSpPr>
          <p:cNvPr id="8" name="Rectangle: Rounded Corners 7"/>
          <p:cNvSpPr/>
          <p:nvPr/>
        </p:nvSpPr>
        <p:spPr>
          <a:xfrm>
            <a:off x="7334251" y="1923283"/>
            <a:ext cx="1415715" cy="13856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KPIs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Current</a:t>
            </a:r>
            <a:r>
              <a:rPr lang="en-US"/>
              <a:t> situation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1070" y="2574758"/>
            <a:ext cx="5356056" cy="1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/>
          <p:cNvSpPr/>
          <p:nvPr/>
        </p:nvSpPr>
        <p:spPr>
          <a:xfrm>
            <a:off x="7584911" y="1642812"/>
            <a:ext cx="914400" cy="4838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2" name="Oval 11"/>
          <p:cNvSpPr/>
          <p:nvPr/>
        </p:nvSpPr>
        <p:spPr>
          <a:xfrm>
            <a:off x="6963278" y="4068914"/>
            <a:ext cx="2156994" cy="215774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Extrapolation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3914775" y="4877303"/>
            <a:ext cx="1415715" cy="13856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KPIs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Future</a:t>
            </a:r>
            <a:r>
              <a:rPr lang="en-US"/>
              <a:t> situation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4171950" y="4591552"/>
            <a:ext cx="914400" cy="4838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76557" y="3324225"/>
            <a:ext cx="22058" cy="713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98856" y="5201887"/>
            <a:ext cx="1562100" cy="362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2009775" y="2283995"/>
            <a:ext cx="1709737" cy="594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Quantitative observation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275" y="4010025"/>
            <a:ext cx="2047373" cy="2059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4E88C7"/>
                </a:solidFill>
              </a:rPr>
              <a:t>Machine learning domain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914775" y="2344153"/>
            <a:ext cx="1335505" cy="482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Raw data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5400174" y="2134101"/>
            <a:ext cx="1709737" cy="8670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Dimensionalityreduction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4238625" y="3256782"/>
            <a:ext cx="1546057" cy="81736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Correlation relationships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5725027" y="4112797"/>
            <a:ext cx="1211178" cy="1030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1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7562850" y="3136589"/>
            <a:ext cx="22058" cy="1676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4E88C7"/>
                </a:solidFill>
              </a:rPr>
              <a:t>How to produce quantitative knowledge for the future?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Vista Intermediate Review Meeting, Brussels, 23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199" y="1111151"/>
            <a:ext cx="8618435" cy="511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3" name="Rectangle: Rounded Corners 2"/>
          <p:cNvSpPr/>
          <p:nvPr/>
        </p:nvSpPr>
        <p:spPr>
          <a:xfrm>
            <a:off x="400050" y="1752601"/>
            <a:ext cx="1415715" cy="1385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Current</a:t>
            </a:r>
          </a:p>
          <a:p>
            <a:pPr algn="ctr"/>
            <a:r>
              <a:rPr lang="en-US"/>
              <a:t>World</a:t>
            </a:r>
            <a:endParaRPr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90965" y="1983205"/>
            <a:ext cx="4834689" cy="2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3052349" y="4940471"/>
            <a:ext cx="1415715" cy="13856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KPIs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Hypothetic</a:t>
            </a:r>
            <a:r>
              <a:rPr lang="en-US"/>
              <a:t> situation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3309524" y="4654716"/>
            <a:ext cx="914400" cy="4838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07145" y="5302152"/>
            <a:ext cx="2453809" cy="362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2191752" y="1692443"/>
            <a:ext cx="1709737" cy="594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Quantitative observation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555958" y="1752601"/>
            <a:ext cx="1335505" cy="482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Raw Data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804045" y="1787693"/>
            <a:ext cx="1569370" cy="13179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Physical</a:t>
            </a:r>
          </a:p>
          <a:p>
            <a:pPr algn="ctr"/>
            <a:r>
              <a:rPr lang="en-US" err="1"/>
              <a:t>modelisation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924362" y="3442036"/>
            <a:ext cx="1336675" cy="104332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Raw synthetic</a:t>
            </a:r>
          </a:p>
          <a:p>
            <a:pPr algn="ctr"/>
            <a:r>
              <a:rPr lang="en-US"/>
              <a:t>data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905000" y="2943225"/>
            <a:ext cx="4894846" cy="1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/>
          <p:cNvSpPr/>
          <p:nvPr/>
        </p:nvSpPr>
        <p:spPr>
          <a:xfrm>
            <a:off x="2191752" y="2659982"/>
            <a:ext cx="1709737" cy="594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Phenomelogic</a:t>
            </a:r>
            <a:r>
              <a:rPr lang="en-US"/>
              <a:t> observation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4314825" y="2514600"/>
            <a:ext cx="1756193" cy="8826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(Causal) laws between variables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33863" y="4830914"/>
            <a:ext cx="1709737" cy="8670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Dimensionalityreduction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6814071" y="828675"/>
            <a:ext cx="1555750" cy="6831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System modification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629915" y="1556853"/>
            <a:ext cx="22057" cy="192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1763" y="4010526"/>
            <a:ext cx="2047373" cy="2059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4E88C7"/>
                </a:solidFill>
              </a:rPr>
              <a:t>Physical </a:t>
            </a:r>
            <a:r>
              <a:rPr lang="en-US" err="1">
                <a:solidFill>
                  <a:srgbClr val="4E88C7"/>
                </a:solidFill>
              </a:rPr>
              <a:t>modelisation</a:t>
            </a:r>
            <a:r>
              <a:rPr lang="en-US">
                <a:solidFill>
                  <a:srgbClr val="4E88C7"/>
                </a:solidFill>
              </a:rPr>
              <a:t> domain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4148389" y="3757613"/>
            <a:ext cx="2207961" cy="8175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Causal and Correlation relationships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6277476" y="3150269"/>
            <a:ext cx="609599" cy="613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5356034" y="4685156"/>
            <a:ext cx="1319047" cy="506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 in data acquisition</a:t>
            </a:r>
            <a:r>
              <a:rPr lang="en-GB">
                <a:solidFill>
                  <a:srgbClr val="4E88C7"/>
                </a:solidFill>
              </a:rPr>
              <a:t> in Vista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AGIFORS 57th Annual Symposium, London, 02-06 October 2017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39838"/>
            <a:ext cx="8308975" cy="5040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'Raw data':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Format (and sometimes content!) not consistent over time and over bodies providing them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Openness: rarely open, usually expensive, or simply hard to get with very convoluted rules. 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Quality: individual projects redoing over and over the same quality checks on the same datasets.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As many procedure to acquire data as number of datasets (at least): financial for airports, financial for airlines, financial for ANSPs, schedules, flight plans, real trajectories, itineraries, fares, etc.</a:t>
            </a:r>
          </a:p>
          <a:p>
            <a:r>
              <a:rPr lang="en-GB"/>
              <a:t>'Phenomenological laws':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Coming directly from theory and or other machine learning studies. 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Assumptions sometimes not clear, validity subject to other checks on the system</a:t>
            </a:r>
          </a:p>
          <a:p>
            <a:pPr marL="285750" indent="-285750">
              <a:buFont typeface="Arial" charset="2"/>
              <a:buChar char="•"/>
            </a:pPr>
            <a:r>
              <a:rPr lang="en-GB"/>
              <a:t>Can be completely wrong, whereas raw data can lie only where recorded wrong!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6569"/>
      </p:ext>
    </p:extLst>
  </p:cSld>
  <p:clrMapOvr>
    <a:masterClrMapping/>
  </p:clrMapOvr>
</p:sld>
</file>

<file path=ppt/theme/theme1.xml><?xml version="1.0" encoding="utf-8"?>
<a:theme xmlns:a="http://schemas.openxmlformats.org/drawingml/2006/main" name="SESAR ER Presentation template">
  <a:themeElements>
    <a:clrScheme name="Custom 5">
      <a:dk1>
        <a:srgbClr val="6E6E6E"/>
      </a:dk1>
      <a:lt1>
        <a:sysClr val="window" lastClr="FFFFFF"/>
      </a:lt1>
      <a:dk2>
        <a:srgbClr val="4E88C7"/>
      </a:dk2>
      <a:lt2>
        <a:srgbClr val="FFFFFF"/>
      </a:lt2>
      <a:accent1>
        <a:srgbClr val="4E88C7"/>
      </a:accent1>
      <a:accent2>
        <a:srgbClr val="00428F"/>
      </a:accent2>
      <a:accent3>
        <a:srgbClr val="6EB628"/>
      </a:accent3>
      <a:accent4>
        <a:srgbClr val="05225B"/>
      </a:accent4>
      <a:accent5>
        <a:srgbClr val="FFC11E"/>
      </a:accent5>
      <a:accent6>
        <a:srgbClr val="008C82"/>
      </a:accent6>
      <a:hlink>
        <a:srgbClr val="00C5FF"/>
      </a:hlink>
      <a:folHlink>
        <a:srgbClr val="5EDB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Iteration xmlns="a301ac7b-a095-4703-8ac1-0954f10782bf">01.00.00</Iter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EA515081ED84E8E0CA5B114A64657" ma:contentTypeVersion="1" ma:contentTypeDescription="Create a new document." ma:contentTypeScope="" ma:versionID="74932606d897524310ab910a0b9b5334">
  <xsd:schema xmlns:xsd="http://www.w3.org/2001/XMLSchema" xmlns:p="http://schemas.microsoft.com/office/2006/metadata/properties" xmlns:ns2="a301ac7b-a095-4703-8ac1-0954f10782bf" targetNamespace="http://schemas.microsoft.com/office/2006/metadata/properties" ma:root="true" ma:fieldsID="dc4d2988fafefd31398f26e85b6bdb71" ns2:_="">
    <xsd:import namespace="a301ac7b-a095-4703-8ac1-0954f10782bf"/>
    <xsd:element name="properties">
      <xsd:complexType>
        <xsd:sequence>
          <xsd:element name="documentManagement">
            <xsd:complexType>
              <xsd:all>
                <xsd:element ref="ns2:Itera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301ac7b-a095-4703-8ac1-0954f10782bf" elementFormDefault="qualified">
    <xsd:import namespace="http://schemas.microsoft.com/office/2006/documentManagement/types"/>
    <xsd:element name="Iteration" ma:index="8" nillable="true" ma:displayName="Iteration" ma:internalName="Iter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9691848-7B53-4310-AC46-941E5CFAB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6BEF6-6CD2-4659-B731-980294D7FAB2}">
  <ds:schemaRefs>
    <ds:schemaRef ds:uri="a301ac7b-a095-4703-8ac1-0954f10782bf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0A1421-CEC8-4FFE-8BFD-DDECF2025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1ac7b-a095-4703-8ac1-0954f10782b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27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SESAR ER Presentation template</vt:lpstr>
      <vt:lpstr>Understanding KPI trade-offs  </vt:lpstr>
      <vt:lpstr>Vista - goals and objectives</vt:lpstr>
      <vt:lpstr>Vista presentation </vt:lpstr>
      <vt:lpstr>Vista – How to produce a trade-off analysis</vt:lpstr>
      <vt:lpstr>How to produce quantitative knowledge for the future?</vt:lpstr>
      <vt:lpstr>How to produce quantitative knowledge for the future?</vt:lpstr>
      <vt:lpstr>How to produce quantitative knowledge for the future?</vt:lpstr>
      <vt:lpstr>How to produce quantitative knowledge for the future?</vt:lpstr>
      <vt:lpstr>Challenges in data acquisition in Vista</vt:lpstr>
      <vt:lpstr>Scenario definition in Vista</vt:lpstr>
      <vt:lpstr>Scenario definition in Vista</vt:lpstr>
      <vt:lpstr>Scenario definition in Vista</vt:lpstr>
      <vt:lpstr>Scenario definition in Vista</vt:lpstr>
      <vt:lpstr>Multi-layered architecture of Vista</vt:lpstr>
      <vt:lpstr>Multi-layered architecture of Vista </vt:lpstr>
      <vt:lpstr>Multi-layered architecture of Vista</vt:lpstr>
      <vt:lpstr>Data management in a multi-layered architecture</vt:lpstr>
      <vt:lpstr>Calibrating the model</vt:lpstr>
      <vt:lpstr>Studying the output: how to recognise a trade-off? </vt:lpstr>
      <vt:lpstr>Studying the output: how to recognise a trade-off? </vt:lpstr>
      <vt:lpstr>Studying the output: how to recognise a trade-off?</vt:lpstr>
      <vt:lpstr>Trade-off example: predictabilty vs punctuality</vt:lpstr>
      <vt:lpstr>Trade-off example: LLC vs trad</vt:lpstr>
      <vt:lpstr>Trade-off example: LLC vs trad</vt:lpstr>
      <vt:lpstr>Trade-off example: LLC vs trad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KPI trade-offs  </dc:title>
  <cp:revision>1</cp:revision>
  <dcterms:modified xsi:type="dcterms:W3CDTF">2017-09-28T11:18:10Z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0x01010004CEA515081ED84E8E0CA5B114A64657</vt:lpwstr>
  </property>
</Properties>
</file>