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395" r:id="rId3"/>
    <p:sldId id="390" r:id="rId4"/>
    <p:sldId id="369" r:id="rId5"/>
    <p:sldId id="371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BDDEFF"/>
    <a:srgbClr val="6DB6FF"/>
    <a:srgbClr val="5BADFF"/>
    <a:srgbClr val="055685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6433" autoAdjust="0"/>
  </p:normalViewPr>
  <p:slideViewPr>
    <p:cSldViewPr>
      <p:cViewPr varScale="1">
        <p:scale>
          <a:sx n="123" d="100"/>
          <a:sy n="123" d="100"/>
        </p:scale>
        <p:origin x="5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5A795D-4BD3-4DFE-93AE-7C1CC64FD0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83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637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974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htdocs\design\templatepicker\designtemplate\2014 logo\powerpoint-template-front-endpage-ext-201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6842125" cy="20161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l-BE" altLang="en-US" noProof="0" smtClean="0"/>
              <a:t>Title presentation</a:t>
            </a:r>
            <a:endParaRPr lang="en-GB" alt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0925" y="3716338"/>
            <a:ext cx="6400800" cy="1752600"/>
          </a:xfrm>
        </p:spPr>
        <p:txBody>
          <a:bodyPr tIns="46800"/>
          <a:lstStyle>
            <a:lvl1pPr marL="0" indent="0">
              <a:lnSpc>
                <a:spcPct val="7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altLang="en-US" noProof="0" smtClean="0"/>
              <a:t>Name</a:t>
            </a:r>
          </a:p>
          <a:p>
            <a:pPr lvl="0"/>
            <a:r>
              <a:rPr lang="pt-BR" altLang="en-US" noProof="0" smtClean="0"/>
              <a:t>Title</a:t>
            </a:r>
          </a:p>
          <a:p>
            <a:pPr lvl="0"/>
            <a:r>
              <a:rPr lang="pt-BR" altLang="en-US" noProof="0" smtClean="0"/>
              <a:t>Date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4872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4214-9756-477A-8BF7-A41BFADC63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7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1124744"/>
            <a:ext cx="2132012" cy="52570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243638" cy="52570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3D0B-330B-4877-BC6C-8373137209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32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68760"/>
            <a:ext cx="8528050" cy="51129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379F9-83CF-45D8-BE9C-49F132E78F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44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3B6C-817B-4B01-8ADA-CA09357B7D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463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ADB8-6DA8-4E69-A539-B6624B1498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523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176713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279525"/>
            <a:ext cx="41783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999E-D0BF-40C3-BD98-17857E5A3D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07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08912" cy="79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D8139-6B2B-498F-9146-AF54577123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94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A58D-0414-43F7-9A2D-BCEE9C47F0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28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3E27-8537-4068-9D4F-F0353DED32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64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616624" cy="648072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3F5E-4D21-4D2F-8FE7-C834F8C51B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46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43A0-F22E-431E-BB1B-A102BA614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745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5888"/>
            <a:ext cx="81581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50741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  <a:p>
            <a:pPr lvl="4"/>
            <a:endParaRPr lang="en-GB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24625"/>
            <a:ext cx="1692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AE34B6E-EDFD-4A98-87F4-88FB03E53D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rgbClr val="0556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rgbClr val="05568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400">
          <a:solidFill>
            <a:srgbClr val="05568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769316"/>
            <a:ext cx="7992888" cy="3315867"/>
          </a:xfrm>
        </p:spPr>
        <p:txBody>
          <a:bodyPr/>
          <a:lstStyle/>
          <a:p>
            <a:pPr eaLnBrk="1" hangingPunct="1"/>
            <a:r>
              <a:rPr lang="en-GB" dirty="0"/>
              <a:t>D</a:t>
            </a:r>
            <a:r>
              <a:rPr lang="en-GB" dirty="0" smtClean="0"/>
              <a:t>ata </a:t>
            </a:r>
            <a:r>
              <a:rPr lang="en-GB" dirty="0"/>
              <a:t>Science Aviation Workshop 2017</a:t>
            </a:r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 smtClean="0"/>
              <a:t>- </a:t>
            </a:r>
            <a:r>
              <a:rPr lang="en-GB" altLang="en-US" sz="3200" dirty="0" smtClean="0"/>
              <a:t>EASA </a:t>
            </a:r>
            <a:r>
              <a:rPr lang="en-GB" altLang="en-US" sz="3200" dirty="0" smtClean="0"/>
              <a:t>Research – Big Data Technologies</a:t>
            </a:r>
            <a:br>
              <a:rPr lang="en-GB" altLang="en-US" sz="3200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000" dirty="0" smtClean="0"/>
              <a:t>Werner Kleine-Beek</a:t>
            </a: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r>
              <a:rPr lang="en-GB" altLang="en-US" sz="2000" dirty="0" smtClean="0"/>
              <a:t>Safety Intelligence and Performance </a:t>
            </a:r>
            <a:r>
              <a:rPr lang="en-GB" altLang="en-US" sz="2000" dirty="0" smtClean="0"/>
              <a:t>Department</a:t>
            </a:r>
            <a:endParaRPr lang="en-GB" altLang="en-US" sz="2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445224"/>
            <a:ext cx="7849492" cy="1352838"/>
          </a:xfrm>
        </p:spPr>
        <p:txBody>
          <a:bodyPr/>
          <a:lstStyle/>
          <a:p>
            <a:pPr eaLnBrk="1" hangingPunct="1"/>
            <a:r>
              <a:rPr lang="en-GB" altLang="en-US" sz="2000" dirty="0" smtClean="0"/>
              <a:t>29th September 2017</a:t>
            </a:r>
            <a:endParaRPr lang="en-GB" alt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884367" y="6582618"/>
            <a:ext cx="1077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r-BE" sz="800" dirty="0" smtClean="0">
                <a:solidFill>
                  <a:schemeClr val="bg1"/>
                </a:solidFill>
              </a:rPr>
              <a:t>TE.GEN.00409-001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5 steps of Safety Risk Management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89859" y="1136073"/>
            <a:ext cx="4717349" cy="1177104"/>
            <a:chOff x="3491880" y="1268525"/>
            <a:chExt cx="4717349" cy="1177104"/>
          </a:xfrm>
        </p:grpSpPr>
        <p:grpSp>
          <p:nvGrpSpPr>
            <p:cNvPr id="6" name="Group 5"/>
            <p:cNvGrpSpPr/>
            <p:nvPr/>
          </p:nvGrpSpPr>
          <p:grpSpPr>
            <a:xfrm>
              <a:off x="3491880" y="1268525"/>
              <a:ext cx="1810929" cy="1177104"/>
              <a:chOff x="3277688" y="-23591"/>
              <a:chExt cx="1810929" cy="117710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277688" y="-23591"/>
                <a:ext cx="1810929" cy="117710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3335149" y="33870"/>
                <a:ext cx="1696007" cy="10621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kern="1200" dirty="0" smtClean="0"/>
                  <a:t>1</a:t>
                </a:r>
                <a:r>
                  <a:rPr lang="en-US" sz="1500" kern="1200" dirty="0" smtClean="0"/>
                  <a:t>.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kern="1200" dirty="0" smtClean="0"/>
                  <a:t>Identification </a:t>
                </a:r>
                <a:r>
                  <a:rPr lang="en-US" sz="1500" kern="1200" dirty="0"/>
                  <a:t>of Safety </a:t>
                </a:r>
                <a:r>
                  <a:rPr lang="en-US" sz="1500" kern="1200" dirty="0" smtClean="0"/>
                  <a:t>Issues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 smtClean="0"/>
                  <a:t>Analysis</a:t>
                </a:r>
                <a:endParaRPr lang="en-US" sz="1000" kern="12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302809" y="1376079"/>
              <a:ext cx="2906420" cy="9619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None/>
                <a:defRPr/>
              </a:pPr>
              <a:r>
                <a:rPr lang="en-GB" sz="1662" dirty="0"/>
                <a:t>Analysis of occurrence data</a:t>
              </a:r>
              <a:endParaRPr lang="en-US" sz="1662" dirty="0"/>
            </a:p>
            <a:p>
              <a:pPr>
                <a:buNone/>
                <a:defRPr/>
              </a:pPr>
              <a:r>
                <a:rPr lang="en-GB" sz="1662" dirty="0"/>
                <a:t>Analysis of other information</a:t>
              </a:r>
              <a:endParaRPr lang="en-US" sz="1662" dirty="0"/>
            </a:p>
            <a:p>
              <a:pPr>
                <a:buNone/>
                <a:defRPr/>
              </a:pPr>
              <a:r>
                <a:rPr lang="en-US" sz="1662" dirty="0"/>
                <a:t>Emerging Safety Issues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619099" y="2831569"/>
            <a:ext cx="3556489" cy="17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buNone/>
              <a:defRPr/>
            </a:pPr>
            <a:r>
              <a:rPr lang="en-GB" altLang="en-US" sz="2585" b="0" kern="0" dirty="0">
                <a:solidFill>
                  <a:schemeClr val="tx1"/>
                </a:solidFill>
              </a:rPr>
              <a:t>Safety </a:t>
            </a:r>
            <a:r>
              <a:rPr lang="en-GB" altLang="en-US" sz="2585" b="0" kern="0" dirty="0" smtClean="0">
                <a:solidFill>
                  <a:schemeClr val="tx1"/>
                </a:solidFill>
              </a:rPr>
              <a:t>Risk Management</a:t>
            </a:r>
            <a:endParaRPr lang="en-GB" altLang="en-US" sz="2585" b="0" kern="0" dirty="0">
              <a:solidFill>
                <a:schemeClr val="tx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  <p:sp>
        <p:nvSpPr>
          <p:cNvPr id="34" name="Freeform 33"/>
          <p:cNvSpPr/>
          <p:nvPr/>
        </p:nvSpPr>
        <p:spPr>
          <a:xfrm>
            <a:off x="2263626" y="1843233"/>
            <a:ext cx="1003400" cy="8249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85381" y="781861"/>
                </a:moveTo>
                <a:arcTo wR="2138448" hR="2138448" stAng="13162438" swAng="995567"/>
              </a:path>
            </a:pathLst>
          </a:custGeom>
          <a:noFill/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Group 38"/>
          <p:cNvGrpSpPr/>
          <p:nvPr/>
        </p:nvGrpSpPr>
        <p:grpSpPr>
          <a:xfrm>
            <a:off x="5508180" y="1823375"/>
            <a:ext cx="3477070" cy="2246302"/>
            <a:chOff x="5592908" y="1907670"/>
            <a:chExt cx="3477070" cy="2246302"/>
          </a:xfrm>
        </p:grpSpPr>
        <p:grpSp>
          <p:nvGrpSpPr>
            <p:cNvPr id="16" name="Group 15"/>
            <p:cNvGrpSpPr/>
            <p:nvPr/>
          </p:nvGrpSpPr>
          <p:grpSpPr>
            <a:xfrm>
              <a:off x="5592908" y="2885035"/>
              <a:ext cx="3477070" cy="1268937"/>
              <a:chOff x="5592908" y="2885035"/>
              <a:chExt cx="3477070" cy="12689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592908" y="2930951"/>
                <a:ext cx="1810929" cy="1177104"/>
                <a:chOff x="5311474" y="1454040"/>
                <a:chExt cx="1810929" cy="1177104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5311474" y="1454040"/>
                  <a:ext cx="1810929" cy="1177104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" name="Rounded Rectangle 4"/>
                <p:cNvSpPr/>
                <p:nvPr/>
              </p:nvSpPr>
              <p:spPr>
                <a:xfrm>
                  <a:off x="5368935" y="1511501"/>
                  <a:ext cx="1696007" cy="10621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500" kern="1200" dirty="0" smtClean="0"/>
                    <a:t>2.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500" kern="1200" dirty="0" smtClean="0"/>
                    <a:t>Assessment 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500" kern="1200" dirty="0" smtClean="0"/>
                    <a:t>of </a:t>
                  </a:r>
                  <a:r>
                    <a:rPr lang="en-US" sz="1500" kern="1200" dirty="0"/>
                    <a:t>Safety </a:t>
                  </a:r>
                  <a:r>
                    <a:rPr lang="en-US" sz="1500" kern="1200" dirty="0" smtClean="0"/>
                    <a:t>Issues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000" kern="1200" dirty="0" smtClean="0"/>
                    <a:t>Analysis</a:t>
                  </a:r>
                  <a:endParaRPr lang="en-US" sz="1000" kern="1200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403837" y="2885035"/>
                <a:ext cx="1666141" cy="126893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en-GB" sz="1662" dirty="0"/>
                  <a:t>Scope</a:t>
                </a:r>
              </a:p>
              <a:p>
                <a:pPr>
                  <a:buNone/>
                  <a:defRPr/>
                </a:pPr>
                <a:r>
                  <a:rPr lang="en-GB" sz="1662" dirty="0"/>
                  <a:t>Causes</a:t>
                </a:r>
              </a:p>
              <a:p>
                <a:pPr>
                  <a:buNone/>
                  <a:defRPr/>
                </a:pPr>
                <a:r>
                  <a:rPr lang="en-GB" sz="1662" dirty="0"/>
                  <a:t>Consequences</a:t>
                </a:r>
              </a:p>
              <a:p>
                <a:pPr>
                  <a:buNone/>
                  <a:defRPr/>
                </a:pPr>
                <a:r>
                  <a:rPr lang="en-GB" sz="1662" dirty="0"/>
                  <a:t>Risk Controls</a:t>
                </a:r>
                <a:endParaRPr lang="en-US" sz="1662" dirty="0"/>
              </a:p>
            </p:txBody>
          </p:sp>
        </p:grpSp>
        <p:sp>
          <p:nvSpPr>
            <p:cNvPr id="35" name="Freeform 34"/>
            <p:cNvSpPr/>
            <p:nvPr/>
          </p:nvSpPr>
          <p:spPr>
            <a:xfrm rot="5124366">
              <a:off x="5628826" y="1996887"/>
              <a:ext cx="1003400" cy="8249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85381" y="781861"/>
                  </a:moveTo>
                  <a:arcTo wR="2138448" hR="2138448" stAng="13162438" swAng="995567"/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Group 39"/>
          <p:cNvGrpSpPr/>
          <p:nvPr/>
        </p:nvGrpSpPr>
        <p:grpSpPr>
          <a:xfrm>
            <a:off x="4902501" y="4098312"/>
            <a:ext cx="3856993" cy="1917491"/>
            <a:chOff x="4906169" y="4176068"/>
            <a:chExt cx="3856993" cy="1917491"/>
          </a:xfrm>
        </p:grpSpPr>
        <p:grpSp>
          <p:nvGrpSpPr>
            <p:cNvPr id="21" name="Group 20"/>
            <p:cNvGrpSpPr/>
            <p:nvPr/>
          </p:nvGrpSpPr>
          <p:grpSpPr>
            <a:xfrm>
              <a:off x="4906169" y="4916455"/>
              <a:ext cx="3856993" cy="1177104"/>
              <a:chOff x="4945090" y="4847006"/>
              <a:chExt cx="3856993" cy="117710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945090" y="4847006"/>
                <a:ext cx="1810929" cy="1177104"/>
                <a:chOff x="4534637" y="3844898"/>
                <a:chExt cx="1810929" cy="1177104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534637" y="3844898"/>
                  <a:ext cx="1810929" cy="1177104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Rounded Rectangle 4"/>
                <p:cNvSpPr/>
                <p:nvPr/>
              </p:nvSpPr>
              <p:spPr>
                <a:xfrm>
                  <a:off x="4592098" y="3902359"/>
                  <a:ext cx="1696007" cy="10621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500" kern="1200" dirty="0" smtClean="0"/>
                    <a:t>3.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500" kern="1200" dirty="0" smtClean="0"/>
                    <a:t>Definition </a:t>
                  </a:r>
                  <a:r>
                    <a:rPr lang="en-US" sz="1500" kern="1200" dirty="0"/>
                    <a:t>and Programming of Safety </a:t>
                  </a:r>
                  <a:r>
                    <a:rPr lang="en-US" sz="1500" kern="1200" dirty="0" smtClean="0"/>
                    <a:t>Actions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000" kern="1200" dirty="0" smtClean="0"/>
                    <a:t>Decisions</a:t>
                  </a:r>
                  <a:endParaRPr lang="en-US" sz="1000" kern="1200" dirty="0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6756019" y="4954560"/>
                <a:ext cx="2046064" cy="9619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en-GB" sz="1662" dirty="0"/>
                  <a:t>Defining Actions</a:t>
                </a:r>
              </a:p>
              <a:p>
                <a:pPr>
                  <a:buNone/>
                  <a:defRPr/>
                </a:pPr>
                <a:r>
                  <a:rPr lang="en-GB" sz="1662" dirty="0"/>
                  <a:t>Impact Assessment</a:t>
                </a:r>
              </a:p>
              <a:p>
                <a:pPr>
                  <a:buNone/>
                  <a:defRPr/>
                </a:pPr>
                <a:r>
                  <a:rPr lang="en-GB" sz="1662" dirty="0"/>
                  <a:t>Programming</a:t>
                </a:r>
                <a:endParaRPr lang="en-US" sz="1662" dirty="0"/>
              </a:p>
            </p:txBody>
          </p:sp>
        </p:grpSp>
        <p:sp>
          <p:nvSpPr>
            <p:cNvPr id="36" name="Freeform 35"/>
            <p:cNvSpPr/>
            <p:nvPr/>
          </p:nvSpPr>
          <p:spPr>
            <a:xfrm rot="9646872">
              <a:off x="5845516" y="4176068"/>
              <a:ext cx="1003400" cy="8249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85381" y="781861"/>
                  </a:moveTo>
                  <a:arcTo wR="2138448" hR="2138448" stAng="13162438" swAng="995567"/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2" name="Group 41"/>
          <p:cNvGrpSpPr/>
          <p:nvPr/>
        </p:nvGrpSpPr>
        <p:grpSpPr>
          <a:xfrm>
            <a:off x="459333" y="4816666"/>
            <a:ext cx="4475797" cy="1305405"/>
            <a:chOff x="467544" y="4863148"/>
            <a:chExt cx="4475797" cy="1305405"/>
          </a:xfrm>
        </p:grpSpPr>
        <p:grpSp>
          <p:nvGrpSpPr>
            <p:cNvPr id="27" name="Group 26"/>
            <p:cNvGrpSpPr/>
            <p:nvPr/>
          </p:nvGrpSpPr>
          <p:grpSpPr>
            <a:xfrm>
              <a:off x="467544" y="4863148"/>
              <a:ext cx="3406733" cy="1177104"/>
              <a:chOff x="527924" y="4796276"/>
              <a:chExt cx="3406733" cy="117710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123728" y="4796276"/>
                <a:ext cx="1810929" cy="1177104"/>
                <a:chOff x="2020739" y="3844898"/>
                <a:chExt cx="1810929" cy="1177104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2020739" y="3844898"/>
                  <a:ext cx="1810929" cy="1177104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Rounded Rectangle 4"/>
                <p:cNvSpPr/>
                <p:nvPr/>
              </p:nvSpPr>
              <p:spPr>
                <a:xfrm>
                  <a:off x="2078200" y="3902359"/>
                  <a:ext cx="1696007" cy="10621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500" kern="1200" dirty="0" smtClean="0"/>
                    <a:t>4.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500" kern="1200" dirty="0" smtClean="0"/>
                    <a:t>Implementation </a:t>
                  </a:r>
                  <a:r>
                    <a:rPr lang="en-US" sz="1500" kern="1200" dirty="0"/>
                    <a:t>&amp; </a:t>
                  </a:r>
                  <a:r>
                    <a:rPr lang="en-US" sz="1500" kern="1200" dirty="0" smtClean="0"/>
                    <a:t>Follow-up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000" kern="1200" dirty="0" smtClean="0"/>
                    <a:t>Decision</a:t>
                  </a:r>
                  <a:endParaRPr lang="en-US" sz="1000" kern="1200" dirty="0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27924" y="4954560"/>
                <a:ext cx="1595804" cy="91082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buNone/>
                  <a:defRPr/>
                </a:pPr>
                <a:r>
                  <a:rPr lang="en-GB" sz="1662" dirty="0" smtClean="0"/>
                  <a:t>Monitor </a:t>
                </a:r>
                <a:r>
                  <a:rPr lang="en-GB" sz="1662" dirty="0"/>
                  <a:t>i</a:t>
                </a:r>
                <a:r>
                  <a:rPr lang="en-GB" sz="1662" dirty="0" smtClean="0"/>
                  <a:t>mplementation</a:t>
                </a:r>
                <a:endParaRPr lang="en-GB" sz="1662" dirty="0"/>
              </a:p>
              <a:p>
                <a:pPr>
                  <a:buNone/>
                  <a:defRPr/>
                </a:pPr>
                <a:r>
                  <a:rPr lang="fr-BE" sz="1662" dirty="0"/>
                  <a:t>o</a:t>
                </a:r>
                <a:r>
                  <a:rPr lang="fr-BE" sz="1662" dirty="0" smtClean="0"/>
                  <a:t>f </a:t>
                </a:r>
                <a:r>
                  <a:rPr lang="fr-BE" sz="1662" dirty="0" smtClean="0"/>
                  <a:t>actions</a:t>
                </a:r>
                <a:endParaRPr lang="en-US" sz="1662" dirty="0"/>
              </a:p>
            </p:txBody>
          </p:sp>
        </p:grpSp>
        <p:sp>
          <p:nvSpPr>
            <p:cNvPr id="37" name="Freeform 36"/>
            <p:cNvSpPr/>
            <p:nvPr/>
          </p:nvSpPr>
          <p:spPr>
            <a:xfrm rot="13290636">
              <a:off x="3939941" y="5343587"/>
              <a:ext cx="1003400" cy="8249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85381" y="781861"/>
                  </a:moveTo>
                  <a:arcTo wR="2138448" hR="2138448" stAng="13162438" swAng="995567"/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Group 42"/>
          <p:cNvGrpSpPr/>
          <p:nvPr/>
        </p:nvGrpSpPr>
        <p:grpSpPr>
          <a:xfrm>
            <a:off x="58047" y="2846656"/>
            <a:ext cx="3372295" cy="2301438"/>
            <a:chOff x="34663" y="2917748"/>
            <a:chExt cx="3372295" cy="2301438"/>
          </a:xfrm>
        </p:grpSpPr>
        <p:grpSp>
          <p:nvGrpSpPr>
            <p:cNvPr id="33" name="Group 32"/>
            <p:cNvGrpSpPr/>
            <p:nvPr/>
          </p:nvGrpSpPr>
          <p:grpSpPr>
            <a:xfrm>
              <a:off x="34663" y="2917748"/>
              <a:ext cx="3372295" cy="1217769"/>
              <a:chOff x="34663" y="2917748"/>
              <a:chExt cx="3372295" cy="121776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596029" y="2930002"/>
                <a:ext cx="1810929" cy="1177104"/>
                <a:chOff x="1309795" y="1450164"/>
                <a:chExt cx="1810929" cy="1177104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1309795" y="1450164"/>
                  <a:ext cx="1810929" cy="1177104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ounded Rectangle 4"/>
                <p:cNvSpPr/>
                <p:nvPr/>
              </p:nvSpPr>
              <p:spPr>
                <a:xfrm>
                  <a:off x="1367256" y="1507625"/>
                  <a:ext cx="1696007" cy="10621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500" kern="1200" dirty="0" smtClean="0"/>
                    <a:t>5.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500" kern="1200" dirty="0" smtClean="0"/>
                    <a:t>Safety </a:t>
                  </a:r>
                  <a:r>
                    <a:rPr lang="en-US" sz="1500" kern="1200" dirty="0" smtClean="0"/>
                    <a:t>Performance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000" kern="1200" dirty="0" smtClean="0"/>
                    <a:t>Analysis</a:t>
                  </a:r>
                  <a:endParaRPr lang="en-US" sz="1000" kern="1200" dirty="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34663" y="2917748"/>
                <a:ext cx="1561366" cy="121776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en-GB" sz="1662" dirty="0" smtClean="0"/>
                  <a:t>Monitor </a:t>
                </a:r>
                <a:r>
                  <a:rPr lang="en-GB" sz="1662" dirty="0" smtClean="0"/>
                  <a:t>safety </a:t>
                </a:r>
                <a:r>
                  <a:rPr lang="en-GB" sz="1662" dirty="0"/>
                  <a:t>i</a:t>
                </a:r>
                <a:r>
                  <a:rPr lang="en-GB" sz="1662" dirty="0" smtClean="0"/>
                  <a:t>ssues</a:t>
                </a:r>
                <a:endParaRPr lang="en-GB" sz="1662" dirty="0"/>
              </a:p>
              <a:p>
                <a:pPr>
                  <a:buNone/>
                  <a:defRPr/>
                </a:pPr>
                <a:r>
                  <a:rPr lang="en-GB" sz="1662" dirty="0"/>
                  <a:t>Effectiveness </a:t>
                </a:r>
              </a:p>
              <a:p>
                <a:pPr>
                  <a:buNone/>
                  <a:defRPr/>
                </a:pPr>
                <a:r>
                  <a:rPr lang="en-GB" sz="1662" dirty="0"/>
                  <a:t>of actions </a:t>
                </a:r>
                <a:endParaRPr lang="en-US" sz="1662" dirty="0"/>
              </a:p>
            </p:txBody>
          </p:sp>
        </p:grpSp>
        <p:sp>
          <p:nvSpPr>
            <p:cNvPr id="38" name="Freeform 37"/>
            <p:cNvSpPr/>
            <p:nvPr/>
          </p:nvSpPr>
          <p:spPr>
            <a:xfrm rot="16776538">
              <a:off x="2117398" y="4305003"/>
              <a:ext cx="1003400" cy="8249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85381" y="781861"/>
                  </a:moveTo>
                  <a:arcTo wR="2138448" hR="2138448" stAng="13162438" swAng="995567"/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5" name="TextBox 44"/>
          <p:cNvSpPr txBox="1"/>
          <p:nvPr/>
        </p:nvSpPr>
        <p:spPr>
          <a:xfrm>
            <a:off x="6343548" y="2246416"/>
            <a:ext cx="2415946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=&gt; </a:t>
            </a:r>
            <a:r>
              <a:rPr lang="en-GB" sz="1800" dirty="0" smtClean="0"/>
              <a:t>Safety Risk Portfolio</a:t>
            </a:r>
            <a:endParaRPr lang="en-GB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6753998" y="4115015"/>
            <a:ext cx="2317363" cy="7017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=&gt; Preliminary Impact</a:t>
            </a:r>
          </a:p>
          <a:p>
            <a:pPr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Assessment</a:t>
            </a:r>
            <a:endParaRPr lang="en-GB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1049054" y="6068468"/>
            <a:ext cx="6768752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Agreed safety actions   =&gt;   European Plan for Aviation Safety (EPAS)</a:t>
            </a:r>
            <a:endParaRPr lang="en-GB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126447" y="2307737"/>
            <a:ext cx="2439586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=&gt; </a:t>
            </a:r>
            <a:r>
              <a:rPr lang="en-GB" sz="1800" dirty="0" smtClean="0"/>
              <a:t>Annual Safety Report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729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r="2231"/>
          <a:stretch/>
        </p:blipFill>
        <p:spPr bwMode="auto">
          <a:xfrm>
            <a:off x="-7218" y="952557"/>
            <a:ext cx="9144000" cy="56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Safety Risk Management </a:t>
            </a:r>
            <a:r>
              <a:rPr lang="en-GB" noProof="0" dirty="0" smtClean="0"/>
              <a:t>- Enablers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E59-468C-4112-9554-08819BC7E972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753804" y="1761559"/>
            <a:ext cx="1465331" cy="1257814"/>
            <a:chOff x="1260509" y="943980"/>
            <a:chExt cx="1465331" cy="1257814"/>
          </a:xfrm>
          <a:blipFill>
            <a:blip r:embed="rId3"/>
            <a:stretch>
              <a:fillRect/>
            </a:stretch>
          </a:blipFill>
        </p:grpSpPr>
        <p:sp>
          <p:nvSpPr>
            <p:cNvPr id="11" name="Hexagon 10"/>
            <p:cNvSpPr/>
            <p:nvPr/>
          </p:nvSpPr>
          <p:spPr>
            <a:xfrm>
              <a:off x="1260509" y="943980"/>
              <a:ext cx="1465331" cy="125781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1429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142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/>
            <p:nvPr/>
          </p:nvSpPr>
          <p:spPr>
            <a:xfrm>
              <a:off x="1487438" y="1138772"/>
              <a:ext cx="1011473" cy="8682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b="1" kern="1200" noProof="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67539" y="2346922"/>
            <a:ext cx="1465331" cy="1257814"/>
            <a:chOff x="1260509" y="943980"/>
            <a:chExt cx="1465331" cy="1257814"/>
          </a:xfrm>
          <a:blipFill>
            <a:blip r:embed="rId3"/>
            <a:stretch>
              <a:fillRect/>
            </a:stretch>
          </a:blipFill>
        </p:grpSpPr>
        <p:sp>
          <p:nvSpPr>
            <p:cNvPr id="17" name="Hexagon 16"/>
            <p:cNvSpPr/>
            <p:nvPr/>
          </p:nvSpPr>
          <p:spPr>
            <a:xfrm>
              <a:off x="1260509" y="943980"/>
              <a:ext cx="1465331" cy="125781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1429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142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None/>
              </a:pPr>
              <a:endParaRPr lang="en-GB" b="1" dirty="0"/>
            </a:p>
          </p:txBody>
        </p:sp>
        <p:sp>
          <p:nvSpPr>
            <p:cNvPr id="18" name="Hexagon 4"/>
            <p:cNvSpPr/>
            <p:nvPr/>
          </p:nvSpPr>
          <p:spPr>
            <a:xfrm>
              <a:off x="1487438" y="1138772"/>
              <a:ext cx="1011473" cy="8682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300" b="1" noProof="0" dirty="0" smtClean="0"/>
                <a:t>(EU) 996/2010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300" b="1" dirty="0" smtClean="0"/>
                <a:t>A</a:t>
              </a:r>
              <a:r>
                <a:rPr lang="fr-BE" sz="1300" b="1" kern="1200" dirty="0" smtClean="0"/>
                <a:t>ccident investigation</a:t>
              </a:r>
              <a:endParaRPr lang="en-US" sz="1300" b="1" kern="1200" noProof="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83360" y="1956351"/>
            <a:ext cx="1465331" cy="2429692"/>
            <a:chOff x="1260509" y="-227898"/>
            <a:chExt cx="1465331" cy="2429692"/>
          </a:xfrm>
          <a:blipFill>
            <a:blip r:embed="rId3"/>
            <a:stretch>
              <a:fillRect/>
            </a:stretch>
          </a:blipFill>
        </p:grpSpPr>
        <p:sp>
          <p:nvSpPr>
            <p:cNvPr id="20" name="Hexagon 19"/>
            <p:cNvSpPr/>
            <p:nvPr/>
          </p:nvSpPr>
          <p:spPr>
            <a:xfrm>
              <a:off x="1260509" y="943980"/>
              <a:ext cx="1465331" cy="125781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1429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142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lt1"/>
            </a:fontRef>
          </p:style>
        </p:sp>
        <p:sp>
          <p:nvSpPr>
            <p:cNvPr id="21" name="Hexagon 4"/>
            <p:cNvSpPr/>
            <p:nvPr/>
          </p:nvSpPr>
          <p:spPr>
            <a:xfrm>
              <a:off x="1487438" y="1138772"/>
              <a:ext cx="1011473" cy="8682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b="1" dirty="0" smtClean="0"/>
                <a:t>Subject Matter Expertise</a:t>
              </a:r>
              <a:endParaRPr lang="en-GB" sz="1300" b="1" kern="1200" dirty="0" smtClean="0"/>
            </a:p>
          </p:txBody>
        </p:sp>
        <p:sp>
          <p:nvSpPr>
            <p:cNvPr id="37" name="Hexagon 4"/>
            <p:cNvSpPr/>
            <p:nvPr/>
          </p:nvSpPr>
          <p:spPr>
            <a:xfrm>
              <a:off x="1449951" y="-227898"/>
              <a:ext cx="1011473" cy="8682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b="1" dirty="0" smtClean="0"/>
                <a:t>RESEARCH</a:t>
              </a:r>
              <a:endParaRPr lang="en-GB" sz="1300" b="1" kern="1200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58735" y="3933056"/>
            <a:ext cx="1465331" cy="1257814"/>
            <a:chOff x="2521019" y="1635422"/>
            <a:chExt cx="1465331" cy="1257814"/>
          </a:xfrm>
          <a:blipFill>
            <a:blip r:embed="rId3"/>
            <a:stretch>
              <a:fillRect/>
            </a:stretch>
          </a:blipFill>
        </p:grpSpPr>
        <p:sp>
          <p:nvSpPr>
            <p:cNvPr id="23" name="Hexagon 22"/>
            <p:cNvSpPr/>
            <p:nvPr/>
          </p:nvSpPr>
          <p:spPr>
            <a:xfrm>
              <a:off x="2521019" y="1635422"/>
              <a:ext cx="1465331" cy="125781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5714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5714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5714"/>
              </a:schemeClr>
            </a:effectRef>
            <a:fontRef idx="minor">
              <a:schemeClr val="lt1"/>
            </a:fontRef>
          </p:style>
        </p:sp>
        <p:sp>
          <p:nvSpPr>
            <p:cNvPr id="24" name="Hexagon 4"/>
            <p:cNvSpPr/>
            <p:nvPr/>
          </p:nvSpPr>
          <p:spPr>
            <a:xfrm>
              <a:off x="2747948" y="1830214"/>
              <a:ext cx="1011473" cy="8682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 smtClean="0"/>
                <a:t>Impact Assessment methods</a:t>
              </a:r>
              <a:endParaRPr lang="en-US" sz="1300" b="1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97137" y="3120322"/>
            <a:ext cx="1465331" cy="1257814"/>
            <a:chOff x="3782431" y="941127"/>
            <a:chExt cx="1465331" cy="1257814"/>
          </a:xfrm>
          <a:blipFill>
            <a:blip r:embed="rId3"/>
            <a:stretch>
              <a:fillRect/>
            </a:stretch>
          </a:blipFill>
        </p:grpSpPr>
        <p:sp>
          <p:nvSpPr>
            <p:cNvPr id="26" name="Hexagon 25"/>
            <p:cNvSpPr/>
            <p:nvPr/>
          </p:nvSpPr>
          <p:spPr>
            <a:xfrm>
              <a:off x="3782431" y="941127"/>
              <a:ext cx="1465331" cy="125781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7143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7143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7143"/>
              </a:schemeClr>
            </a:effectRef>
            <a:fontRef idx="minor">
              <a:schemeClr val="lt1"/>
            </a:fontRef>
          </p:style>
        </p:sp>
        <p:sp>
          <p:nvSpPr>
            <p:cNvPr id="27" name="Hexagon 4"/>
            <p:cNvSpPr/>
            <p:nvPr/>
          </p:nvSpPr>
          <p:spPr>
            <a:xfrm>
              <a:off x="4009360" y="1135919"/>
              <a:ext cx="1011473" cy="8682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b="1" kern="1200" dirty="0" smtClean="0"/>
                <a:t>(EU) 376/2014 Occurrence reporting</a:t>
              </a:r>
              <a:endParaRPr lang="en-US" sz="1300" b="1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97136" y="1718015"/>
            <a:ext cx="1465331" cy="1257814"/>
            <a:chOff x="5042941" y="257770"/>
            <a:chExt cx="1465331" cy="1257814"/>
          </a:xfrm>
          <a:blipFill>
            <a:blip r:embed="rId3"/>
            <a:stretch>
              <a:fillRect/>
            </a:stretch>
          </a:blipFill>
        </p:grpSpPr>
        <p:sp>
          <p:nvSpPr>
            <p:cNvPr id="29" name="Hexagon 28"/>
            <p:cNvSpPr/>
            <p:nvPr/>
          </p:nvSpPr>
          <p:spPr>
            <a:xfrm>
              <a:off x="5042941" y="257770"/>
              <a:ext cx="1465331" cy="125781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2857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2857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2857"/>
              </a:schemeClr>
            </a:effectRef>
            <a:fontRef idx="minor">
              <a:schemeClr val="lt1"/>
            </a:fontRef>
          </p:style>
        </p:sp>
        <p:sp>
          <p:nvSpPr>
            <p:cNvPr id="30" name="Hexagon 4"/>
            <p:cNvSpPr/>
            <p:nvPr/>
          </p:nvSpPr>
          <p:spPr>
            <a:xfrm>
              <a:off x="5269870" y="452562"/>
              <a:ext cx="1011473" cy="8682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dirty="0" smtClean="0"/>
                <a:t>Safety Analysis Resources</a:t>
              </a:r>
              <a:endParaRPr lang="en-US" sz="1300" b="1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25382" y="4653136"/>
            <a:ext cx="1465331" cy="1257814"/>
            <a:chOff x="2520117" y="3029242"/>
            <a:chExt cx="1465331" cy="1257814"/>
          </a:xfrm>
          <a:blipFill>
            <a:blip r:embed="rId3"/>
            <a:stretch>
              <a:fillRect/>
            </a:stretch>
          </a:blipFill>
        </p:grpSpPr>
        <p:sp>
          <p:nvSpPr>
            <p:cNvPr id="32" name="Hexagon 31"/>
            <p:cNvSpPr/>
            <p:nvPr/>
          </p:nvSpPr>
          <p:spPr>
            <a:xfrm>
              <a:off x="2520117" y="3029242"/>
              <a:ext cx="1465331" cy="125781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34286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4286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4286"/>
              </a:schemeClr>
            </a:effectRef>
            <a:fontRef idx="minor">
              <a:schemeClr val="lt1"/>
            </a:fontRef>
          </p:style>
        </p:sp>
        <p:sp>
          <p:nvSpPr>
            <p:cNvPr id="33" name="Hexagon 4"/>
            <p:cNvSpPr/>
            <p:nvPr/>
          </p:nvSpPr>
          <p:spPr>
            <a:xfrm>
              <a:off x="2747046" y="3224034"/>
              <a:ext cx="1011473" cy="8682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 smtClean="0"/>
                <a:t>European Risk Classification Scheme</a:t>
              </a:r>
              <a:endParaRPr lang="en-US" sz="1300" b="1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20314" y="2464792"/>
            <a:ext cx="1465331" cy="1257814"/>
            <a:chOff x="5050888" y="3035875"/>
            <a:chExt cx="1465331" cy="1257814"/>
          </a:xfrm>
          <a:blipFill>
            <a:blip r:embed="rId3"/>
            <a:stretch>
              <a:fillRect/>
            </a:stretch>
          </a:blipFill>
        </p:grpSpPr>
        <p:sp>
          <p:nvSpPr>
            <p:cNvPr id="35" name="Hexagon 34"/>
            <p:cNvSpPr/>
            <p:nvPr/>
          </p:nvSpPr>
          <p:spPr>
            <a:xfrm>
              <a:off x="5050888" y="3035875"/>
              <a:ext cx="1465331" cy="125781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6" name="Hexagon 4"/>
            <p:cNvSpPr/>
            <p:nvPr/>
          </p:nvSpPr>
          <p:spPr>
            <a:xfrm>
              <a:off x="5277817" y="3230667"/>
              <a:ext cx="1011473" cy="8682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dirty="0" smtClean="0"/>
                <a:t>Safety Analysis Methods</a:t>
              </a:r>
              <a:endParaRPr lang="en-US" sz="1300" b="1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70965" y="3971386"/>
            <a:ext cx="1465331" cy="1257814"/>
            <a:chOff x="5770965" y="4259418"/>
            <a:chExt cx="1465331" cy="1257814"/>
          </a:xfrm>
        </p:grpSpPr>
        <p:sp>
          <p:nvSpPr>
            <p:cNvPr id="39" name="Hexagon 38"/>
            <p:cNvSpPr/>
            <p:nvPr/>
          </p:nvSpPr>
          <p:spPr>
            <a:xfrm>
              <a:off x="5770965" y="4259418"/>
              <a:ext cx="1465331" cy="125781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40" name="Hexagon 4"/>
            <p:cNvSpPr/>
            <p:nvPr/>
          </p:nvSpPr>
          <p:spPr>
            <a:xfrm>
              <a:off x="6012160" y="4504986"/>
              <a:ext cx="1011473" cy="868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 smtClean="0"/>
                <a:t>European Central Repository</a:t>
              </a:r>
              <a:endParaRPr lang="en-US" sz="1300" b="1" kern="12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18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Allowing a step level change with big data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21886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43608" y="1268734"/>
            <a:ext cx="2196672" cy="1537599"/>
            <a:chOff x="5364088" y="1553288"/>
            <a:chExt cx="2196672" cy="1537599"/>
          </a:xfrm>
        </p:grpSpPr>
        <p:sp>
          <p:nvSpPr>
            <p:cNvPr id="9" name="Rounded Rectangle 8"/>
            <p:cNvSpPr/>
            <p:nvPr/>
          </p:nvSpPr>
          <p:spPr>
            <a:xfrm>
              <a:off x="5364088" y="1553288"/>
              <a:ext cx="2196672" cy="1537599"/>
            </a:xfrm>
            <a:prstGeom prst="roundRect">
              <a:avLst>
                <a:gd name="adj" fmla="val 16670"/>
              </a:avLst>
            </a:prstGeom>
            <a:gradFill rotWithShape="1">
              <a:gsLst>
                <a:gs pos="0">
                  <a:srgbClr val="178AC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178AC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178AC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0" name="Rounded Rectangle 4"/>
            <p:cNvSpPr/>
            <p:nvPr/>
          </p:nvSpPr>
          <p:spPr>
            <a:xfrm>
              <a:off x="5439161" y="1628361"/>
              <a:ext cx="2046526" cy="1387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 smtClean="0"/>
                <a:t>Risk Based Oversight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dirty="0" smtClean="0"/>
                <a:t>“</a:t>
              </a:r>
              <a:r>
                <a:rPr lang="en-GB" sz="2000" kern="1200" dirty="0" smtClean="0"/>
                <a:t>Know where to look”</a:t>
              </a:r>
              <a:endParaRPr lang="en-GB" sz="2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02008" y="1268734"/>
            <a:ext cx="2196672" cy="1537599"/>
            <a:chOff x="1418072" y="1553288"/>
            <a:chExt cx="2196672" cy="1537599"/>
          </a:xfrm>
        </p:grpSpPr>
        <p:sp>
          <p:nvSpPr>
            <p:cNvPr id="12" name="Rounded Rectangle 11"/>
            <p:cNvSpPr/>
            <p:nvPr/>
          </p:nvSpPr>
          <p:spPr>
            <a:xfrm>
              <a:off x="1418072" y="1553288"/>
              <a:ext cx="2196672" cy="1537599"/>
            </a:xfrm>
            <a:prstGeom prst="roundRect">
              <a:avLst>
                <a:gd name="adj" fmla="val 16670"/>
              </a:avLst>
            </a:prstGeom>
            <a:gradFill rotWithShape="1">
              <a:gsLst>
                <a:gs pos="0">
                  <a:srgbClr val="178AC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178AC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178AC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3" name="Rounded Rectangle 4"/>
            <p:cNvSpPr/>
            <p:nvPr/>
          </p:nvSpPr>
          <p:spPr>
            <a:xfrm>
              <a:off x="1493145" y="1628361"/>
              <a:ext cx="2046526" cy="1387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 smtClean="0"/>
                <a:t>Search for precursors of accidents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dirty="0" smtClean="0"/>
                <a:t>“</a:t>
              </a:r>
              <a:r>
                <a:rPr lang="en-GB" sz="2000" kern="1200" dirty="0" smtClean="0"/>
                <a:t>See it coming”</a:t>
              </a:r>
              <a:endParaRPr lang="en-GB" sz="20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22808" y="2449358"/>
            <a:ext cx="2196672" cy="1537599"/>
            <a:chOff x="3383440" y="2708920"/>
            <a:chExt cx="2196672" cy="1537599"/>
          </a:xfrm>
        </p:grpSpPr>
        <p:sp>
          <p:nvSpPr>
            <p:cNvPr id="15" name="Rounded Rectangle 14"/>
            <p:cNvSpPr/>
            <p:nvPr/>
          </p:nvSpPr>
          <p:spPr>
            <a:xfrm>
              <a:off x="3383440" y="2708920"/>
              <a:ext cx="2196672" cy="153759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fillRef>
            <a:effectRef idx="0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458513" y="2761627"/>
              <a:ext cx="2046526" cy="1387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 smtClean="0"/>
                <a:t>Need for intelligence, assembly of data and serious analytical capacity</a:t>
              </a:r>
              <a:endParaRPr lang="en-GB" sz="2000" kern="12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54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Key elements of </a:t>
            </a:r>
            <a:r>
              <a:rPr lang="en-GB" i="1" noProof="0" dirty="0" smtClean="0"/>
              <a:t>Data4Safety Programme</a:t>
            </a:r>
            <a:endParaRPr lang="en-GB" i="1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73285" y="1268760"/>
            <a:ext cx="7507173" cy="972000"/>
            <a:chOff x="773285" y="1329024"/>
            <a:chExt cx="7507173" cy="972000"/>
          </a:xfrm>
        </p:grpSpPr>
        <p:sp>
          <p:nvSpPr>
            <p:cNvPr id="10" name="Freeform 9"/>
            <p:cNvSpPr/>
            <p:nvPr/>
          </p:nvSpPr>
          <p:spPr>
            <a:xfrm>
              <a:off x="1505696" y="1424851"/>
              <a:ext cx="6774762" cy="780346"/>
            </a:xfrm>
            <a:custGeom>
              <a:avLst/>
              <a:gdLst>
                <a:gd name="connsiteX0" fmla="*/ 0 w 6355052"/>
                <a:gd name="connsiteY0" fmla="*/ 0 h 608279"/>
                <a:gd name="connsiteX1" fmla="*/ 6050913 w 6355052"/>
                <a:gd name="connsiteY1" fmla="*/ 0 h 608279"/>
                <a:gd name="connsiteX2" fmla="*/ 6355052 w 6355052"/>
                <a:gd name="connsiteY2" fmla="*/ 304140 h 608279"/>
                <a:gd name="connsiteX3" fmla="*/ 6050913 w 6355052"/>
                <a:gd name="connsiteY3" fmla="*/ 608279 h 608279"/>
                <a:gd name="connsiteX4" fmla="*/ 0 w 6355052"/>
                <a:gd name="connsiteY4" fmla="*/ 608279 h 608279"/>
                <a:gd name="connsiteX5" fmla="*/ 0 w 6355052"/>
                <a:gd name="connsiteY5" fmla="*/ 0 h 6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5052" h="608279">
                  <a:moveTo>
                    <a:pt x="6355052" y="608278"/>
                  </a:moveTo>
                  <a:lnTo>
                    <a:pt x="304139" y="608278"/>
                  </a:lnTo>
                  <a:lnTo>
                    <a:pt x="0" y="304139"/>
                  </a:lnTo>
                  <a:lnTo>
                    <a:pt x="304139" y="1"/>
                  </a:lnTo>
                  <a:lnTo>
                    <a:pt x="6355052" y="1"/>
                  </a:lnTo>
                  <a:lnTo>
                    <a:pt x="6355052" y="608278"/>
                  </a:lnTo>
                  <a:close/>
                </a:path>
              </a:pathLst>
            </a:custGeom>
            <a:solidFill>
              <a:srgbClr val="178AC9">
                <a:shade val="8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74" tIns="49531" rIns="92456" bIns="49531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A</a:t>
              </a:r>
              <a:r>
                <a:rPr lang="en-GB" sz="1800" b="1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 voluntary </a:t>
              </a:r>
              <a:r>
                <a:rPr lang="en-GB" sz="1800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and </a:t>
              </a:r>
              <a:r>
                <a:rPr lang="en-GB" sz="1800" b="1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collaborative</a:t>
              </a:r>
              <a:r>
                <a:rPr lang="en-GB" sz="1800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 partnership amongst all stakeholders</a:t>
              </a:r>
              <a:endParaRPr lang="en-GB" sz="1800" kern="1200" dirty="0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73285" y="1329024"/>
              <a:ext cx="972000" cy="972000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/>
          <p:cNvGrpSpPr/>
          <p:nvPr/>
        </p:nvGrpSpPr>
        <p:grpSpPr>
          <a:xfrm>
            <a:off x="755576" y="2288810"/>
            <a:ext cx="7542592" cy="1008000"/>
            <a:chOff x="755576" y="2363955"/>
            <a:chExt cx="7542592" cy="1008000"/>
          </a:xfrm>
        </p:grpSpPr>
        <p:sp>
          <p:nvSpPr>
            <p:cNvPr id="12" name="Freeform 11"/>
            <p:cNvSpPr/>
            <p:nvPr/>
          </p:nvSpPr>
          <p:spPr>
            <a:xfrm>
              <a:off x="1523406" y="2477782"/>
              <a:ext cx="6774762" cy="780346"/>
            </a:xfrm>
            <a:custGeom>
              <a:avLst/>
              <a:gdLst>
                <a:gd name="connsiteX0" fmla="*/ 0 w 6355052"/>
                <a:gd name="connsiteY0" fmla="*/ 0 h 608279"/>
                <a:gd name="connsiteX1" fmla="*/ 6050913 w 6355052"/>
                <a:gd name="connsiteY1" fmla="*/ 0 h 608279"/>
                <a:gd name="connsiteX2" fmla="*/ 6355052 w 6355052"/>
                <a:gd name="connsiteY2" fmla="*/ 304140 h 608279"/>
                <a:gd name="connsiteX3" fmla="*/ 6050913 w 6355052"/>
                <a:gd name="connsiteY3" fmla="*/ 608279 h 608279"/>
                <a:gd name="connsiteX4" fmla="*/ 0 w 6355052"/>
                <a:gd name="connsiteY4" fmla="*/ 608279 h 608279"/>
                <a:gd name="connsiteX5" fmla="*/ 0 w 6355052"/>
                <a:gd name="connsiteY5" fmla="*/ 0 h 6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5052" h="608279">
                  <a:moveTo>
                    <a:pt x="6355052" y="608278"/>
                  </a:moveTo>
                  <a:lnTo>
                    <a:pt x="304139" y="608278"/>
                  </a:lnTo>
                  <a:lnTo>
                    <a:pt x="0" y="304139"/>
                  </a:lnTo>
                  <a:lnTo>
                    <a:pt x="304139" y="1"/>
                  </a:lnTo>
                  <a:lnTo>
                    <a:pt x="6355052" y="1"/>
                  </a:lnTo>
                  <a:lnTo>
                    <a:pt x="6355052" y="608278"/>
                  </a:lnTo>
                  <a:close/>
                </a:path>
              </a:pathLst>
            </a:custGeom>
            <a:solidFill>
              <a:srgbClr val="178AC9">
                <a:shade val="80000"/>
                <a:hueOff val="143067"/>
                <a:satOff val="-7878"/>
                <a:lumOff val="8219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74" tIns="49531" rIns="92456" bIns="49531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Independent governance </a:t>
              </a:r>
              <a:r>
                <a:rPr lang="en-GB" sz="1800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to reflect the partnership and collaborative approach (dual management authorities/industry)</a:t>
              </a:r>
              <a:endParaRPr lang="en-GB" sz="1800" kern="1200" dirty="0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55576" y="2363955"/>
              <a:ext cx="1008000" cy="1008000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oup 22"/>
          <p:cNvGrpSpPr/>
          <p:nvPr/>
        </p:nvGrpSpPr>
        <p:grpSpPr>
          <a:xfrm>
            <a:off x="781995" y="3344860"/>
            <a:ext cx="7489754" cy="972000"/>
            <a:chOff x="781995" y="3484400"/>
            <a:chExt cx="7489754" cy="972000"/>
          </a:xfrm>
        </p:grpSpPr>
        <p:sp>
          <p:nvSpPr>
            <p:cNvPr id="14" name="Freeform 13"/>
            <p:cNvSpPr/>
            <p:nvPr/>
          </p:nvSpPr>
          <p:spPr>
            <a:xfrm>
              <a:off x="1496987" y="3580228"/>
              <a:ext cx="6774762" cy="780344"/>
            </a:xfrm>
            <a:custGeom>
              <a:avLst/>
              <a:gdLst>
                <a:gd name="connsiteX0" fmla="*/ 0 w 6355052"/>
                <a:gd name="connsiteY0" fmla="*/ 0 h 608279"/>
                <a:gd name="connsiteX1" fmla="*/ 6050913 w 6355052"/>
                <a:gd name="connsiteY1" fmla="*/ 0 h 608279"/>
                <a:gd name="connsiteX2" fmla="*/ 6355052 w 6355052"/>
                <a:gd name="connsiteY2" fmla="*/ 304140 h 608279"/>
                <a:gd name="connsiteX3" fmla="*/ 6050913 w 6355052"/>
                <a:gd name="connsiteY3" fmla="*/ 608279 h 608279"/>
                <a:gd name="connsiteX4" fmla="*/ 0 w 6355052"/>
                <a:gd name="connsiteY4" fmla="*/ 608279 h 608279"/>
                <a:gd name="connsiteX5" fmla="*/ 0 w 6355052"/>
                <a:gd name="connsiteY5" fmla="*/ 0 h 6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5052" h="608279">
                  <a:moveTo>
                    <a:pt x="6355052" y="608278"/>
                  </a:moveTo>
                  <a:lnTo>
                    <a:pt x="304139" y="608278"/>
                  </a:lnTo>
                  <a:lnTo>
                    <a:pt x="0" y="304139"/>
                  </a:lnTo>
                  <a:lnTo>
                    <a:pt x="304139" y="1"/>
                  </a:lnTo>
                  <a:lnTo>
                    <a:pt x="6355052" y="1"/>
                  </a:lnTo>
                  <a:lnTo>
                    <a:pt x="6355052" y="608278"/>
                  </a:lnTo>
                  <a:close/>
                </a:path>
              </a:pathLst>
            </a:custGeom>
            <a:solidFill>
              <a:srgbClr val="178AC9">
                <a:shade val="80000"/>
                <a:hueOff val="286134"/>
                <a:satOff val="-15756"/>
                <a:lumOff val="16437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74" tIns="49531" rIns="92456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An IT organisation with Big Data Competence</a:t>
              </a:r>
              <a:endParaRPr lang="en-GB" sz="1800" kern="1200" dirty="0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81995" y="3484400"/>
              <a:ext cx="972000" cy="972000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 23"/>
          <p:cNvGrpSpPr/>
          <p:nvPr/>
        </p:nvGrpSpPr>
        <p:grpSpPr>
          <a:xfrm>
            <a:off x="803005" y="4364910"/>
            <a:ext cx="7447734" cy="972000"/>
            <a:chOff x="803005" y="4468011"/>
            <a:chExt cx="7447734" cy="972000"/>
          </a:xfrm>
        </p:grpSpPr>
        <p:sp>
          <p:nvSpPr>
            <p:cNvPr id="16" name="Freeform 15"/>
            <p:cNvSpPr/>
            <p:nvPr/>
          </p:nvSpPr>
          <p:spPr>
            <a:xfrm>
              <a:off x="1475977" y="4563839"/>
              <a:ext cx="6774762" cy="780344"/>
            </a:xfrm>
            <a:custGeom>
              <a:avLst/>
              <a:gdLst>
                <a:gd name="connsiteX0" fmla="*/ 0 w 6355052"/>
                <a:gd name="connsiteY0" fmla="*/ 0 h 608279"/>
                <a:gd name="connsiteX1" fmla="*/ 6050913 w 6355052"/>
                <a:gd name="connsiteY1" fmla="*/ 0 h 608279"/>
                <a:gd name="connsiteX2" fmla="*/ 6355052 w 6355052"/>
                <a:gd name="connsiteY2" fmla="*/ 304140 h 608279"/>
                <a:gd name="connsiteX3" fmla="*/ 6050913 w 6355052"/>
                <a:gd name="connsiteY3" fmla="*/ 608279 h 608279"/>
                <a:gd name="connsiteX4" fmla="*/ 0 w 6355052"/>
                <a:gd name="connsiteY4" fmla="*/ 608279 h 608279"/>
                <a:gd name="connsiteX5" fmla="*/ 0 w 6355052"/>
                <a:gd name="connsiteY5" fmla="*/ 0 h 6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5052" h="608279">
                  <a:moveTo>
                    <a:pt x="6355052" y="608278"/>
                  </a:moveTo>
                  <a:lnTo>
                    <a:pt x="304139" y="608278"/>
                  </a:lnTo>
                  <a:lnTo>
                    <a:pt x="0" y="304139"/>
                  </a:lnTo>
                  <a:lnTo>
                    <a:pt x="304139" y="1"/>
                  </a:lnTo>
                  <a:lnTo>
                    <a:pt x="6355052" y="1"/>
                  </a:lnTo>
                  <a:lnTo>
                    <a:pt x="6355052" y="608278"/>
                  </a:lnTo>
                  <a:close/>
                </a:path>
              </a:pathLst>
            </a:custGeom>
            <a:solidFill>
              <a:srgbClr val="178AC9">
                <a:shade val="80000"/>
                <a:hueOff val="429201"/>
                <a:satOff val="-23634"/>
                <a:lumOff val="24656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74" tIns="49531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 smtClean="0">
                  <a:solidFill>
                    <a:srgbClr val="FFFFFF"/>
                  </a:solidFill>
                </a:rPr>
                <a:t>Outcome </a:t>
              </a:r>
              <a:r>
                <a:rPr lang="en-GB" sz="1800" b="1" dirty="0">
                  <a:solidFill>
                    <a:srgbClr val="FFFFFF"/>
                  </a:solidFill>
                </a:rPr>
                <a:t>shared </a:t>
              </a:r>
              <a:r>
                <a:rPr lang="en-GB" sz="1800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for the benefit of the whole community: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dirty="0" smtClean="0">
                  <a:solidFill>
                    <a:srgbClr val="FFFFFF"/>
                  </a:solidFill>
                </a:rPr>
                <a:t>Risk </a:t>
              </a:r>
              <a:r>
                <a:rPr lang="en-GB" sz="1800" dirty="0">
                  <a:solidFill>
                    <a:srgbClr val="FFFFFF"/>
                  </a:solidFill>
                </a:rPr>
                <a:t>identification and </a:t>
              </a:r>
              <a:r>
                <a:rPr lang="en-GB" sz="1800" dirty="0" smtClean="0">
                  <a:solidFill>
                    <a:srgbClr val="FFFFFF"/>
                  </a:solidFill>
                </a:rPr>
                <a:t>analysis</a:t>
              </a:r>
              <a:endParaRPr lang="en-GB" sz="1800" kern="1200" dirty="0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03005" y="4468011"/>
              <a:ext cx="972000" cy="972000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Group 24"/>
          <p:cNvGrpSpPr/>
          <p:nvPr/>
        </p:nvGrpSpPr>
        <p:grpSpPr>
          <a:xfrm>
            <a:off x="788418" y="5384959"/>
            <a:ext cx="7476909" cy="972000"/>
            <a:chOff x="788418" y="5445223"/>
            <a:chExt cx="7476909" cy="972000"/>
          </a:xfrm>
        </p:grpSpPr>
        <p:sp>
          <p:nvSpPr>
            <p:cNvPr id="18" name="Freeform 17"/>
            <p:cNvSpPr/>
            <p:nvPr/>
          </p:nvSpPr>
          <p:spPr>
            <a:xfrm>
              <a:off x="1490564" y="5541051"/>
              <a:ext cx="6774763" cy="780344"/>
            </a:xfrm>
            <a:custGeom>
              <a:avLst/>
              <a:gdLst>
                <a:gd name="connsiteX0" fmla="*/ 0 w 6355052"/>
                <a:gd name="connsiteY0" fmla="*/ 0 h 608279"/>
                <a:gd name="connsiteX1" fmla="*/ 6050913 w 6355052"/>
                <a:gd name="connsiteY1" fmla="*/ 0 h 608279"/>
                <a:gd name="connsiteX2" fmla="*/ 6355052 w 6355052"/>
                <a:gd name="connsiteY2" fmla="*/ 304140 h 608279"/>
                <a:gd name="connsiteX3" fmla="*/ 6050913 w 6355052"/>
                <a:gd name="connsiteY3" fmla="*/ 608279 h 608279"/>
                <a:gd name="connsiteX4" fmla="*/ 0 w 6355052"/>
                <a:gd name="connsiteY4" fmla="*/ 608279 h 608279"/>
                <a:gd name="connsiteX5" fmla="*/ 0 w 6355052"/>
                <a:gd name="connsiteY5" fmla="*/ 0 h 6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5052" h="608279">
                  <a:moveTo>
                    <a:pt x="6355052" y="608278"/>
                  </a:moveTo>
                  <a:lnTo>
                    <a:pt x="304139" y="608278"/>
                  </a:lnTo>
                  <a:lnTo>
                    <a:pt x="0" y="304139"/>
                  </a:lnTo>
                  <a:lnTo>
                    <a:pt x="304139" y="1"/>
                  </a:lnTo>
                  <a:lnTo>
                    <a:pt x="6355052" y="1"/>
                  </a:lnTo>
                  <a:lnTo>
                    <a:pt x="6355052" y="608278"/>
                  </a:lnTo>
                  <a:close/>
                </a:path>
              </a:pathLst>
            </a:custGeom>
            <a:solidFill>
              <a:srgbClr val="178AC9">
                <a:shade val="80000"/>
                <a:hueOff val="572268"/>
                <a:satOff val="-31512"/>
                <a:lumOff val="32874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74" tIns="49531" rIns="92457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Linked with other international initiatives </a:t>
              </a:r>
              <a:r>
                <a:rPr lang="en-GB" sz="1800" kern="1200" dirty="0" smtClean="0">
                  <a:solidFill>
                    <a:srgbClr val="FFFFFF"/>
                  </a:solidFill>
                  <a:ea typeface="+mn-ea"/>
                  <a:cs typeface="+mn-cs"/>
                </a:rPr>
                <a:t>(US, Asia-Pacific, IATA,…)</a:t>
              </a:r>
              <a:endParaRPr lang="en-GB" sz="1800" kern="1200" dirty="0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88418" y="5445223"/>
              <a:ext cx="972000" cy="972000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DASIA 2017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29th September 2017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</Words>
  <Application>Microsoft Office PowerPoint</Application>
  <PresentationFormat>On-screen Show (4:3)</PresentationFormat>
  <Paragraphs>79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Default Design</vt:lpstr>
      <vt:lpstr>Data Science Aviation Workshop 2017  - EASA Research – Big Data Technologies   Werner Kleine-Beek Safety Intelligence and Performance Department</vt:lpstr>
      <vt:lpstr>The 5 steps of Safety Risk Management</vt:lpstr>
      <vt:lpstr>Safety Risk Management - Enablers</vt:lpstr>
      <vt:lpstr>Allowing a step level change with big data</vt:lpstr>
      <vt:lpstr>Key elements of Data4Safety Programme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2015-07-16T06:55:26Z</dcterms:created>
  <dcterms:modified xsi:type="dcterms:W3CDTF">2017-09-28T13:13:40Z</dcterms:modified>
</cp:coreProperties>
</file>