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8" r:id="rId5"/>
    <p:sldMasterId id="2147483660" r:id="rId6"/>
    <p:sldMasterId id="2147483672" r:id="rId7"/>
  </p:sldMasterIdLst>
  <p:notesMasterIdLst>
    <p:notesMasterId r:id="rId34"/>
  </p:notesMasterIdLst>
  <p:handoutMasterIdLst>
    <p:handoutMasterId r:id="rId35"/>
  </p:handoutMasterIdLst>
  <p:sldIdLst>
    <p:sldId id="256" r:id="rId8"/>
    <p:sldId id="257" r:id="rId9"/>
    <p:sldId id="307" r:id="rId10"/>
    <p:sldId id="328" r:id="rId11"/>
    <p:sldId id="286" r:id="rId12"/>
    <p:sldId id="311" r:id="rId13"/>
    <p:sldId id="332" r:id="rId14"/>
    <p:sldId id="331" r:id="rId15"/>
    <p:sldId id="313" r:id="rId16"/>
    <p:sldId id="314" r:id="rId17"/>
    <p:sldId id="335" r:id="rId18"/>
    <p:sldId id="315" r:id="rId19"/>
    <p:sldId id="317" r:id="rId20"/>
    <p:sldId id="318" r:id="rId21"/>
    <p:sldId id="336" r:id="rId22"/>
    <p:sldId id="333" r:id="rId23"/>
    <p:sldId id="293" r:id="rId24"/>
    <p:sldId id="295" r:id="rId25"/>
    <p:sldId id="296" r:id="rId26"/>
    <p:sldId id="297" r:id="rId27"/>
    <p:sldId id="298" r:id="rId28"/>
    <p:sldId id="302" r:id="rId29"/>
    <p:sldId id="299" r:id="rId30"/>
    <p:sldId id="300" r:id="rId31"/>
    <p:sldId id="334" r:id="rId32"/>
    <p:sldId id="258" r:id="rId33"/>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66FF"/>
    <a:srgbClr val="33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86076" autoAdjust="0"/>
  </p:normalViewPr>
  <p:slideViewPr>
    <p:cSldViewPr>
      <p:cViewPr>
        <p:scale>
          <a:sx n="139" d="100"/>
          <a:sy n="139" d="100"/>
        </p:scale>
        <p:origin x="1788" y="120"/>
      </p:cViewPr>
      <p:guideLst>
        <p:guide orient="horz" pos="2160"/>
        <p:guide pos="2880"/>
      </p:guideLst>
    </p:cSldViewPr>
  </p:slideViewPr>
  <p:outlineViewPr>
    <p:cViewPr>
      <p:scale>
        <a:sx n="33" d="100"/>
        <a:sy n="33" d="100"/>
      </p:scale>
      <p:origin x="0" y="-22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600"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81578-3F2F-47C0-AEDD-D7EA1CCD6FA5}" type="doc">
      <dgm:prSet loTypeId="urn:microsoft.com/office/officeart/2005/8/layout/cycle1" loCatId="cycle" qsTypeId="urn:microsoft.com/office/officeart/2005/8/quickstyle/simple4" qsCatId="simple" csTypeId="urn:microsoft.com/office/officeart/2005/8/colors/accent1_2#1" csCatId="accent1" phldr="1"/>
      <dgm:spPr/>
      <dgm:t>
        <a:bodyPr/>
        <a:lstStyle/>
        <a:p>
          <a:endParaRPr lang="en-US"/>
        </a:p>
      </dgm:t>
    </dgm:pt>
    <dgm:pt modelId="{5F5EDBEC-2807-4631-84CD-56EAF07F29F4}">
      <dgm:prSet phldrT="[Text]" custT="1"/>
      <dgm:spPr/>
      <dgm:t>
        <a:bodyPr/>
        <a:lstStyle/>
        <a:p>
          <a:r>
            <a:rPr lang="en-US" sz="1200" b="1" noProof="0" dirty="0" smtClean="0"/>
            <a:t>policy</a:t>
          </a:r>
          <a:endParaRPr lang="en-US" sz="1200" b="1" noProof="0" dirty="0"/>
        </a:p>
      </dgm:t>
    </dgm:pt>
    <dgm:pt modelId="{178BCE4B-4496-4166-AEDA-0C3D5E72D9A2}" type="parTrans" cxnId="{B7D45C1A-CCB6-446E-B440-B59D215169A1}">
      <dgm:prSet/>
      <dgm:spPr/>
      <dgm:t>
        <a:bodyPr/>
        <a:lstStyle/>
        <a:p>
          <a:endParaRPr lang="en-US" noProof="0"/>
        </a:p>
      </dgm:t>
    </dgm:pt>
    <dgm:pt modelId="{C313933F-AC5D-44A3-9C77-867E5E8660B2}" type="sibTrans" cxnId="{B7D45C1A-CCB6-446E-B440-B59D215169A1}">
      <dgm:prSet/>
      <dgm:spPr/>
      <dgm:t>
        <a:bodyPr/>
        <a:lstStyle/>
        <a:p>
          <a:endParaRPr lang="en-US" noProof="0"/>
        </a:p>
      </dgm:t>
    </dgm:pt>
    <dgm:pt modelId="{6FBB0F43-D6F7-4609-AC8C-E3EB59E63AF0}">
      <dgm:prSet phldrT="[Text]" custT="1"/>
      <dgm:spPr/>
      <dgm:t>
        <a:bodyPr/>
        <a:lstStyle/>
        <a:p>
          <a:r>
            <a:rPr lang="en-US" sz="1200" b="1" noProof="0" dirty="0" smtClean="0"/>
            <a:t>Cost/</a:t>
          </a:r>
        </a:p>
        <a:p>
          <a:r>
            <a:rPr lang="en-US" sz="1200" b="1" noProof="0" dirty="0" smtClean="0"/>
            <a:t>benefit</a:t>
          </a:r>
          <a:endParaRPr lang="en-US" sz="1200" noProof="0" dirty="0"/>
        </a:p>
      </dgm:t>
    </dgm:pt>
    <dgm:pt modelId="{41781EDB-36C5-45AF-87F9-269B1739FC72}" type="parTrans" cxnId="{6EFADEB6-AC54-4FD2-99BE-790B2219F7E2}">
      <dgm:prSet/>
      <dgm:spPr/>
      <dgm:t>
        <a:bodyPr/>
        <a:lstStyle/>
        <a:p>
          <a:endParaRPr lang="en-US" noProof="0"/>
        </a:p>
      </dgm:t>
    </dgm:pt>
    <dgm:pt modelId="{6F9DDEBD-DD5D-4573-8F3A-06E74155C89A}" type="sibTrans" cxnId="{6EFADEB6-AC54-4FD2-99BE-790B2219F7E2}">
      <dgm:prSet/>
      <dgm:spPr/>
      <dgm:t>
        <a:bodyPr/>
        <a:lstStyle/>
        <a:p>
          <a:endParaRPr lang="en-US" noProof="0"/>
        </a:p>
      </dgm:t>
    </dgm:pt>
    <dgm:pt modelId="{0E11C6BC-B7BB-40DD-818E-5FE71BCAF9F3}">
      <dgm:prSet phldrT="[Text]" custT="1"/>
      <dgm:spPr/>
      <dgm:t>
        <a:bodyPr/>
        <a:lstStyle/>
        <a:p>
          <a:r>
            <a:rPr lang="en-US" sz="1200" b="1" noProof="0" dirty="0" smtClean="0"/>
            <a:t>evaluation</a:t>
          </a:r>
          <a:endParaRPr lang="en-US" sz="1200" b="1" noProof="0" dirty="0"/>
        </a:p>
      </dgm:t>
    </dgm:pt>
    <dgm:pt modelId="{A1E27544-103C-46A6-9327-49FB08C174C4}" type="parTrans" cxnId="{D32CBEB8-E58B-4CA1-942A-56C06D590A76}">
      <dgm:prSet/>
      <dgm:spPr/>
      <dgm:t>
        <a:bodyPr/>
        <a:lstStyle/>
        <a:p>
          <a:endParaRPr lang="en-US" noProof="0"/>
        </a:p>
      </dgm:t>
    </dgm:pt>
    <dgm:pt modelId="{AC4F9394-C4D0-4A61-AA6C-54E54C345028}" type="sibTrans" cxnId="{D32CBEB8-E58B-4CA1-942A-56C06D590A76}">
      <dgm:prSet/>
      <dgm:spPr/>
      <dgm:t>
        <a:bodyPr/>
        <a:lstStyle/>
        <a:p>
          <a:endParaRPr lang="en-US" noProof="0"/>
        </a:p>
      </dgm:t>
    </dgm:pt>
    <dgm:pt modelId="{7F53099A-0571-4D30-A27F-890572444736}">
      <dgm:prSet phldrT="[Text]" custT="1"/>
      <dgm:spPr/>
      <dgm:t>
        <a:bodyPr/>
        <a:lstStyle/>
        <a:p>
          <a:r>
            <a:rPr lang="en-US" sz="1200" b="1" noProof="0" dirty="0" smtClean="0"/>
            <a:t>analysis</a:t>
          </a:r>
          <a:endParaRPr lang="en-US" sz="1200" b="1" noProof="0" dirty="0"/>
        </a:p>
      </dgm:t>
    </dgm:pt>
    <dgm:pt modelId="{958F938E-EEC1-410A-BA16-B37F840FC0C0}" type="parTrans" cxnId="{3DE91902-DD7B-40F0-A7D5-CBF0C6669DB6}">
      <dgm:prSet/>
      <dgm:spPr/>
      <dgm:t>
        <a:bodyPr/>
        <a:lstStyle/>
        <a:p>
          <a:endParaRPr lang="en-US" noProof="0"/>
        </a:p>
      </dgm:t>
    </dgm:pt>
    <dgm:pt modelId="{AE75F6D9-367E-4A3C-A817-F25F0E54BC19}" type="sibTrans" cxnId="{3DE91902-DD7B-40F0-A7D5-CBF0C6669DB6}">
      <dgm:prSet/>
      <dgm:spPr/>
      <dgm:t>
        <a:bodyPr/>
        <a:lstStyle/>
        <a:p>
          <a:endParaRPr lang="en-US" noProof="0"/>
        </a:p>
      </dgm:t>
    </dgm:pt>
    <dgm:pt modelId="{58EAF83E-87E5-41A7-B440-3768B889603C}">
      <dgm:prSet phldrT="[Text]" custT="1"/>
      <dgm:spPr/>
      <dgm:t>
        <a:bodyPr/>
        <a:lstStyle/>
        <a:p>
          <a:r>
            <a:rPr lang="en-US" sz="1200" b="1" noProof="0" dirty="0" smtClean="0"/>
            <a:t>rules</a:t>
          </a:r>
          <a:endParaRPr lang="en-US" sz="1200" b="1" noProof="0" dirty="0"/>
        </a:p>
      </dgm:t>
    </dgm:pt>
    <dgm:pt modelId="{4740EAA4-9AD5-4BCC-A798-9B3A8C48FBEF}" type="parTrans" cxnId="{3BE0FC2D-8996-479B-81DA-9B359C87BEB9}">
      <dgm:prSet/>
      <dgm:spPr/>
      <dgm:t>
        <a:bodyPr/>
        <a:lstStyle/>
        <a:p>
          <a:endParaRPr lang="en-US" noProof="0"/>
        </a:p>
      </dgm:t>
    </dgm:pt>
    <dgm:pt modelId="{56E91619-93A3-4A41-992E-7C7B6E9EE4FA}" type="sibTrans" cxnId="{3BE0FC2D-8996-479B-81DA-9B359C87BEB9}">
      <dgm:prSet/>
      <dgm:spPr/>
      <dgm:t>
        <a:bodyPr/>
        <a:lstStyle/>
        <a:p>
          <a:endParaRPr lang="en-US" noProof="0"/>
        </a:p>
      </dgm:t>
    </dgm:pt>
    <dgm:pt modelId="{CD736AFB-3223-4F2D-B3A3-DDAB47AA45DC}" type="pres">
      <dgm:prSet presAssocID="{9C081578-3F2F-47C0-AEDD-D7EA1CCD6FA5}" presName="cycle" presStyleCnt="0">
        <dgm:presLayoutVars>
          <dgm:dir/>
          <dgm:resizeHandles val="exact"/>
        </dgm:presLayoutVars>
      </dgm:prSet>
      <dgm:spPr/>
      <dgm:t>
        <a:bodyPr/>
        <a:lstStyle/>
        <a:p>
          <a:endParaRPr lang="en-US"/>
        </a:p>
      </dgm:t>
    </dgm:pt>
    <dgm:pt modelId="{E4D9CB5A-719F-4801-A447-88222866773B}" type="pres">
      <dgm:prSet presAssocID="{5F5EDBEC-2807-4631-84CD-56EAF07F29F4}" presName="dummy" presStyleCnt="0"/>
      <dgm:spPr/>
      <dgm:t>
        <a:bodyPr/>
        <a:lstStyle/>
        <a:p>
          <a:endParaRPr lang="en-US"/>
        </a:p>
      </dgm:t>
    </dgm:pt>
    <dgm:pt modelId="{19D7C47B-3373-4153-A2C5-636AF7EA7CB6}" type="pres">
      <dgm:prSet presAssocID="{5F5EDBEC-2807-4631-84CD-56EAF07F29F4}" presName="node" presStyleLbl="revTx" presStyleIdx="0" presStyleCnt="5" custScaleX="194235" custRadScaleRad="117434" custRadScaleInc="41513">
        <dgm:presLayoutVars>
          <dgm:bulletEnabled val="1"/>
        </dgm:presLayoutVars>
      </dgm:prSet>
      <dgm:spPr/>
      <dgm:t>
        <a:bodyPr/>
        <a:lstStyle/>
        <a:p>
          <a:endParaRPr lang="en-US"/>
        </a:p>
      </dgm:t>
    </dgm:pt>
    <dgm:pt modelId="{5D8680F6-57A5-43BD-89BA-9E57A9C24449}" type="pres">
      <dgm:prSet presAssocID="{C313933F-AC5D-44A3-9C77-867E5E8660B2}" presName="sibTrans" presStyleLbl="node1" presStyleIdx="0" presStyleCnt="5"/>
      <dgm:spPr/>
      <dgm:t>
        <a:bodyPr/>
        <a:lstStyle/>
        <a:p>
          <a:endParaRPr lang="en-US"/>
        </a:p>
      </dgm:t>
    </dgm:pt>
    <dgm:pt modelId="{CEB29B75-CD39-4317-86E8-F6904C319B0E}" type="pres">
      <dgm:prSet presAssocID="{6FBB0F43-D6F7-4609-AC8C-E3EB59E63AF0}" presName="dummy" presStyleCnt="0"/>
      <dgm:spPr/>
      <dgm:t>
        <a:bodyPr/>
        <a:lstStyle/>
        <a:p>
          <a:endParaRPr lang="en-US"/>
        </a:p>
      </dgm:t>
    </dgm:pt>
    <dgm:pt modelId="{C28DA01A-B5DD-48B3-B58A-2CC064640206}" type="pres">
      <dgm:prSet presAssocID="{6FBB0F43-D6F7-4609-AC8C-E3EB59E63AF0}" presName="node" presStyleLbl="revTx" presStyleIdx="1" presStyleCnt="5" custScaleX="159525">
        <dgm:presLayoutVars>
          <dgm:bulletEnabled val="1"/>
        </dgm:presLayoutVars>
      </dgm:prSet>
      <dgm:spPr/>
      <dgm:t>
        <a:bodyPr/>
        <a:lstStyle/>
        <a:p>
          <a:endParaRPr lang="en-US"/>
        </a:p>
      </dgm:t>
    </dgm:pt>
    <dgm:pt modelId="{4FBA5363-538E-4365-A6E8-5FBE8CBF27A8}" type="pres">
      <dgm:prSet presAssocID="{6F9DDEBD-DD5D-4573-8F3A-06E74155C89A}" presName="sibTrans" presStyleLbl="node1" presStyleIdx="1" presStyleCnt="5" custLinFactNeighborX="-404" custLinFactNeighborY="-34"/>
      <dgm:spPr/>
      <dgm:t>
        <a:bodyPr/>
        <a:lstStyle/>
        <a:p>
          <a:endParaRPr lang="en-US"/>
        </a:p>
      </dgm:t>
    </dgm:pt>
    <dgm:pt modelId="{AF9F06D7-8488-4A34-A21E-EDAC37528814}" type="pres">
      <dgm:prSet presAssocID="{0E11C6BC-B7BB-40DD-818E-5FE71BCAF9F3}" presName="dummy" presStyleCnt="0"/>
      <dgm:spPr/>
      <dgm:t>
        <a:bodyPr/>
        <a:lstStyle/>
        <a:p>
          <a:endParaRPr lang="en-US"/>
        </a:p>
      </dgm:t>
    </dgm:pt>
    <dgm:pt modelId="{5CF416DC-9A5A-4371-8ECA-64F661D091C0}" type="pres">
      <dgm:prSet presAssocID="{0E11C6BC-B7BB-40DD-818E-5FE71BCAF9F3}" presName="node" presStyleLbl="revTx" presStyleIdx="2" presStyleCnt="5" custScaleX="217388">
        <dgm:presLayoutVars>
          <dgm:bulletEnabled val="1"/>
        </dgm:presLayoutVars>
      </dgm:prSet>
      <dgm:spPr/>
      <dgm:t>
        <a:bodyPr/>
        <a:lstStyle/>
        <a:p>
          <a:endParaRPr lang="en-US"/>
        </a:p>
      </dgm:t>
    </dgm:pt>
    <dgm:pt modelId="{CB6C5843-438A-4DA0-8855-5E615241C676}" type="pres">
      <dgm:prSet presAssocID="{AC4F9394-C4D0-4A61-AA6C-54E54C345028}" presName="sibTrans" presStyleLbl="node1" presStyleIdx="2" presStyleCnt="5" custAng="0" custScaleX="99951" custLinFactNeighborX="-3881" custLinFactNeighborY="3444"/>
      <dgm:spPr/>
      <dgm:t>
        <a:bodyPr/>
        <a:lstStyle/>
        <a:p>
          <a:endParaRPr lang="en-US"/>
        </a:p>
      </dgm:t>
    </dgm:pt>
    <dgm:pt modelId="{0F341A86-AEBE-4FB0-957E-306CCD6C42F4}" type="pres">
      <dgm:prSet presAssocID="{7F53099A-0571-4D30-A27F-890572444736}" presName="dummy" presStyleCnt="0"/>
      <dgm:spPr/>
      <dgm:t>
        <a:bodyPr/>
        <a:lstStyle/>
        <a:p>
          <a:endParaRPr lang="en-US"/>
        </a:p>
      </dgm:t>
    </dgm:pt>
    <dgm:pt modelId="{5648B907-D586-4388-A877-8962245AAD60}" type="pres">
      <dgm:prSet presAssocID="{7F53099A-0571-4D30-A27F-890572444736}" presName="node" presStyleLbl="revTx" presStyleIdx="3" presStyleCnt="5" custScaleX="158892">
        <dgm:presLayoutVars>
          <dgm:bulletEnabled val="1"/>
        </dgm:presLayoutVars>
      </dgm:prSet>
      <dgm:spPr/>
      <dgm:t>
        <a:bodyPr/>
        <a:lstStyle/>
        <a:p>
          <a:endParaRPr lang="en-US"/>
        </a:p>
      </dgm:t>
    </dgm:pt>
    <dgm:pt modelId="{912A0EF8-8545-4A43-A9AF-E3136B7C29A8}" type="pres">
      <dgm:prSet presAssocID="{AE75F6D9-367E-4A3C-A817-F25F0E54BC19}" presName="sibTrans" presStyleLbl="node1" presStyleIdx="3" presStyleCnt="5" custScaleX="115141"/>
      <dgm:spPr/>
      <dgm:t>
        <a:bodyPr/>
        <a:lstStyle/>
        <a:p>
          <a:endParaRPr lang="en-US"/>
        </a:p>
      </dgm:t>
    </dgm:pt>
    <dgm:pt modelId="{EBA4BE9E-5020-4551-94F4-1091B35A38BB}" type="pres">
      <dgm:prSet presAssocID="{58EAF83E-87E5-41A7-B440-3768B889603C}" presName="dummy" presStyleCnt="0"/>
      <dgm:spPr/>
      <dgm:t>
        <a:bodyPr/>
        <a:lstStyle/>
        <a:p>
          <a:endParaRPr lang="en-US"/>
        </a:p>
      </dgm:t>
    </dgm:pt>
    <dgm:pt modelId="{708C46BA-26F7-4586-B002-D49F797B6871}" type="pres">
      <dgm:prSet presAssocID="{58EAF83E-87E5-41A7-B440-3768B889603C}" presName="node" presStyleLbl="revTx" presStyleIdx="4" presStyleCnt="5" custScaleX="123918">
        <dgm:presLayoutVars>
          <dgm:bulletEnabled val="1"/>
        </dgm:presLayoutVars>
      </dgm:prSet>
      <dgm:spPr/>
      <dgm:t>
        <a:bodyPr/>
        <a:lstStyle/>
        <a:p>
          <a:endParaRPr lang="en-US"/>
        </a:p>
      </dgm:t>
    </dgm:pt>
    <dgm:pt modelId="{D084E28B-173B-4171-97E5-94B37FEEB0FB}" type="pres">
      <dgm:prSet presAssocID="{56E91619-93A3-4A41-992E-7C7B6E9EE4FA}" presName="sibTrans" presStyleLbl="node1" presStyleIdx="4" presStyleCnt="5" custAng="0"/>
      <dgm:spPr/>
      <dgm:t>
        <a:bodyPr/>
        <a:lstStyle/>
        <a:p>
          <a:endParaRPr lang="en-US"/>
        </a:p>
      </dgm:t>
    </dgm:pt>
  </dgm:ptLst>
  <dgm:cxnLst>
    <dgm:cxn modelId="{B7D45C1A-CCB6-446E-B440-B59D215169A1}" srcId="{9C081578-3F2F-47C0-AEDD-D7EA1CCD6FA5}" destId="{5F5EDBEC-2807-4631-84CD-56EAF07F29F4}" srcOrd="0" destOrd="0" parTransId="{178BCE4B-4496-4166-AEDA-0C3D5E72D9A2}" sibTransId="{C313933F-AC5D-44A3-9C77-867E5E8660B2}"/>
    <dgm:cxn modelId="{AB0CF7E2-4709-4526-BDE2-B6D131866805}" type="presOf" srcId="{58EAF83E-87E5-41A7-B440-3768B889603C}" destId="{708C46BA-26F7-4586-B002-D49F797B6871}" srcOrd="0" destOrd="0" presId="urn:microsoft.com/office/officeart/2005/8/layout/cycle1"/>
    <dgm:cxn modelId="{6C7D7A38-CC58-41CE-9147-191A2D79EFE9}" type="presOf" srcId="{AE75F6D9-367E-4A3C-A817-F25F0E54BC19}" destId="{912A0EF8-8545-4A43-A9AF-E3136B7C29A8}" srcOrd="0" destOrd="0" presId="urn:microsoft.com/office/officeart/2005/8/layout/cycle1"/>
    <dgm:cxn modelId="{3BE0FC2D-8996-479B-81DA-9B359C87BEB9}" srcId="{9C081578-3F2F-47C0-AEDD-D7EA1CCD6FA5}" destId="{58EAF83E-87E5-41A7-B440-3768B889603C}" srcOrd="4" destOrd="0" parTransId="{4740EAA4-9AD5-4BCC-A798-9B3A8C48FBEF}" sibTransId="{56E91619-93A3-4A41-992E-7C7B6E9EE4FA}"/>
    <dgm:cxn modelId="{3DE91902-DD7B-40F0-A7D5-CBF0C6669DB6}" srcId="{9C081578-3F2F-47C0-AEDD-D7EA1CCD6FA5}" destId="{7F53099A-0571-4D30-A27F-890572444736}" srcOrd="3" destOrd="0" parTransId="{958F938E-EEC1-410A-BA16-B37F840FC0C0}" sibTransId="{AE75F6D9-367E-4A3C-A817-F25F0E54BC19}"/>
    <dgm:cxn modelId="{D32CBEB8-E58B-4CA1-942A-56C06D590A76}" srcId="{9C081578-3F2F-47C0-AEDD-D7EA1CCD6FA5}" destId="{0E11C6BC-B7BB-40DD-818E-5FE71BCAF9F3}" srcOrd="2" destOrd="0" parTransId="{A1E27544-103C-46A6-9327-49FB08C174C4}" sibTransId="{AC4F9394-C4D0-4A61-AA6C-54E54C345028}"/>
    <dgm:cxn modelId="{535309E9-58C8-46B9-BC61-6A6BF2DEB3E2}" type="presOf" srcId="{6F9DDEBD-DD5D-4573-8F3A-06E74155C89A}" destId="{4FBA5363-538E-4365-A6E8-5FBE8CBF27A8}" srcOrd="0" destOrd="0" presId="urn:microsoft.com/office/officeart/2005/8/layout/cycle1"/>
    <dgm:cxn modelId="{04F6FBA8-0F61-4E29-9A1D-EDC5FDEF23AC}" type="presOf" srcId="{9C081578-3F2F-47C0-AEDD-D7EA1CCD6FA5}" destId="{CD736AFB-3223-4F2D-B3A3-DDAB47AA45DC}" srcOrd="0" destOrd="0" presId="urn:microsoft.com/office/officeart/2005/8/layout/cycle1"/>
    <dgm:cxn modelId="{006C5FA4-A000-4C71-BC05-3D7DDF910EF8}" type="presOf" srcId="{7F53099A-0571-4D30-A27F-890572444736}" destId="{5648B907-D586-4388-A877-8962245AAD60}" srcOrd="0" destOrd="0" presId="urn:microsoft.com/office/officeart/2005/8/layout/cycle1"/>
    <dgm:cxn modelId="{0AC441B1-6685-4F6A-A43B-F3E3C4E4303C}" type="presOf" srcId="{56E91619-93A3-4A41-992E-7C7B6E9EE4FA}" destId="{D084E28B-173B-4171-97E5-94B37FEEB0FB}" srcOrd="0" destOrd="0" presId="urn:microsoft.com/office/officeart/2005/8/layout/cycle1"/>
    <dgm:cxn modelId="{F2CB1F5E-7584-4844-9050-7B7AA8594F73}" type="presOf" srcId="{0E11C6BC-B7BB-40DD-818E-5FE71BCAF9F3}" destId="{5CF416DC-9A5A-4371-8ECA-64F661D091C0}" srcOrd="0" destOrd="0" presId="urn:microsoft.com/office/officeart/2005/8/layout/cycle1"/>
    <dgm:cxn modelId="{DFDE5BF4-0F86-4007-876A-403282923FC0}" type="presOf" srcId="{AC4F9394-C4D0-4A61-AA6C-54E54C345028}" destId="{CB6C5843-438A-4DA0-8855-5E615241C676}" srcOrd="0" destOrd="0" presId="urn:microsoft.com/office/officeart/2005/8/layout/cycle1"/>
    <dgm:cxn modelId="{6EFADEB6-AC54-4FD2-99BE-790B2219F7E2}" srcId="{9C081578-3F2F-47C0-AEDD-D7EA1CCD6FA5}" destId="{6FBB0F43-D6F7-4609-AC8C-E3EB59E63AF0}" srcOrd="1" destOrd="0" parTransId="{41781EDB-36C5-45AF-87F9-269B1739FC72}" sibTransId="{6F9DDEBD-DD5D-4573-8F3A-06E74155C89A}"/>
    <dgm:cxn modelId="{8DB650CD-BF71-4055-885E-AED9B3A2CF40}" type="presOf" srcId="{C313933F-AC5D-44A3-9C77-867E5E8660B2}" destId="{5D8680F6-57A5-43BD-89BA-9E57A9C24449}" srcOrd="0" destOrd="0" presId="urn:microsoft.com/office/officeart/2005/8/layout/cycle1"/>
    <dgm:cxn modelId="{2D667283-F1E0-47D0-8E1E-7EA3462DEDEA}" type="presOf" srcId="{5F5EDBEC-2807-4631-84CD-56EAF07F29F4}" destId="{19D7C47B-3373-4153-A2C5-636AF7EA7CB6}" srcOrd="0" destOrd="0" presId="urn:microsoft.com/office/officeart/2005/8/layout/cycle1"/>
    <dgm:cxn modelId="{ABEE844A-B42B-402F-9140-97069B04D7F0}" type="presOf" srcId="{6FBB0F43-D6F7-4609-AC8C-E3EB59E63AF0}" destId="{C28DA01A-B5DD-48B3-B58A-2CC064640206}" srcOrd="0" destOrd="0" presId="urn:microsoft.com/office/officeart/2005/8/layout/cycle1"/>
    <dgm:cxn modelId="{CA1F0C0E-FCFD-4E29-A4D0-8A2C9437A290}" type="presParOf" srcId="{CD736AFB-3223-4F2D-B3A3-DDAB47AA45DC}" destId="{E4D9CB5A-719F-4801-A447-88222866773B}" srcOrd="0" destOrd="0" presId="urn:microsoft.com/office/officeart/2005/8/layout/cycle1"/>
    <dgm:cxn modelId="{8C95B6F0-95A6-47B0-ADEC-823B3BF4DE7B}" type="presParOf" srcId="{CD736AFB-3223-4F2D-B3A3-DDAB47AA45DC}" destId="{19D7C47B-3373-4153-A2C5-636AF7EA7CB6}" srcOrd="1" destOrd="0" presId="urn:microsoft.com/office/officeart/2005/8/layout/cycle1"/>
    <dgm:cxn modelId="{E9907104-76D5-435F-8C13-F9380A07F0DD}" type="presParOf" srcId="{CD736AFB-3223-4F2D-B3A3-DDAB47AA45DC}" destId="{5D8680F6-57A5-43BD-89BA-9E57A9C24449}" srcOrd="2" destOrd="0" presId="urn:microsoft.com/office/officeart/2005/8/layout/cycle1"/>
    <dgm:cxn modelId="{A3B91D69-F0FF-4F43-9BEB-FD796BE9D3A8}" type="presParOf" srcId="{CD736AFB-3223-4F2D-B3A3-DDAB47AA45DC}" destId="{CEB29B75-CD39-4317-86E8-F6904C319B0E}" srcOrd="3" destOrd="0" presId="urn:microsoft.com/office/officeart/2005/8/layout/cycle1"/>
    <dgm:cxn modelId="{7C5AD41C-E069-41C7-92DE-C6B09570C054}" type="presParOf" srcId="{CD736AFB-3223-4F2D-B3A3-DDAB47AA45DC}" destId="{C28DA01A-B5DD-48B3-B58A-2CC064640206}" srcOrd="4" destOrd="0" presId="urn:microsoft.com/office/officeart/2005/8/layout/cycle1"/>
    <dgm:cxn modelId="{F0FEDB42-D8A7-4876-B25B-0FB5C932C830}" type="presParOf" srcId="{CD736AFB-3223-4F2D-B3A3-DDAB47AA45DC}" destId="{4FBA5363-538E-4365-A6E8-5FBE8CBF27A8}" srcOrd="5" destOrd="0" presId="urn:microsoft.com/office/officeart/2005/8/layout/cycle1"/>
    <dgm:cxn modelId="{8AFB1C00-4037-427D-8B16-20DE639E58DB}" type="presParOf" srcId="{CD736AFB-3223-4F2D-B3A3-DDAB47AA45DC}" destId="{AF9F06D7-8488-4A34-A21E-EDAC37528814}" srcOrd="6" destOrd="0" presId="urn:microsoft.com/office/officeart/2005/8/layout/cycle1"/>
    <dgm:cxn modelId="{8F50A13C-4A25-4C29-86CF-1CE67E63AFCE}" type="presParOf" srcId="{CD736AFB-3223-4F2D-B3A3-DDAB47AA45DC}" destId="{5CF416DC-9A5A-4371-8ECA-64F661D091C0}" srcOrd="7" destOrd="0" presId="urn:microsoft.com/office/officeart/2005/8/layout/cycle1"/>
    <dgm:cxn modelId="{92D94A8A-EDD3-484F-90F6-5D06DB654F0E}" type="presParOf" srcId="{CD736AFB-3223-4F2D-B3A3-DDAB47AA45DC}" destId="{CB6C5843-438A-4DA0-8855-5E615241C676}" srcOrd="8" destOrd="0" presId="urn:microsoft.com/office/officeart/2005/8/layout/cycle1"/>
    <dgm:cxn modelId="{99670DDF-26EB-4E1C-9653-2D3316E69ED2}" type="presParOf" srcId="{CD736AFB-3223-4F2D-B3A3-DDAB47AA45DC}" destId="{0F341A86-AEBE-4FB0-957E-306CCD6C42F4}" srcOrd="9" destOrd="0" presId="urn:microsoft.com/office/officeart/2005/8/layout/cycle1"/>
    <dgm:cxn modelId="{A5AB9379-4821-4277-8BA5-AE931E17DF79}" type="presParOf" srcId="{CD736AFB-3223-4F2D-B3A3-DDAB47AA45DC}" destId="{5648B907-D586-4388-A877-8962245AAD60}" srcOrd="10" destOrd="0" presId="urn:microsoft.com/office/officeart/2005/8/layout/cycle1"/>
    <dgm:cxn modelId="{0E5CF57C-FE78-4448-A02D-C656116E0A0D}" type="presParOf" srcId="{CD736AFB-3223-4F2D-B3A3-DDAB47AA45DC}" destId="{912A0EF8-8545-4A43-A9AF-E3136B7C29A8}" srcOrd="11" destOrd="0" presId="urn:microsoft.com/office/officeart/2005/8/layout/cycle1"/>
    <dgm:cxn modelId="{D217258D-9C14-4E7E-97D6-81C361E1A613}" type="presParOf" srcId="{CD736AFB-3223-4F2D-B3A3-DDAB47AA45DC}" destId="{EBA4BE9E-5020-4551-94F4-1091B35A38BB}" srcOrd="12" destOrd="0" presId="urn:microsoft.com/office/officeart/2005/8/layout/cycle1"/>
    <dgm:cxn modelId="{073F98A0-2AEA-4A5D-AC3B-D42D50F8AD7A}" type="presParOf" srcId="{CD736AFB-3223-4F2D-B3A3-DDAB47AA45DC}" destId="{708C46BA-26F7-4586-B002-D49F797B6871}" srcOrd="13" destOrd="0" presId="urn:microsoft.com/office/officeart/2005/8/layout/cycle1"/>
    <dgm:cxn modelId="{110384F2-FEA3-4A90-B3F7-9D861B279983}" type="presParOf" srcId="{CD736AFB-3223-4F2D-B3A3-DDAB47AA45DC}" destId="{D084E28B-173B-4171-97E5-94B37FEEB0FB}"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2952E-07E7-4240-8438-0873DCC87175}" type="doc">
      <dgm:prSet loTypeId="urn:microsoft.com/office/officeart/2005/8/layout/pyramid2" loCatId="list" qsTypeId="urn:microsoft.com/office/officeart/2005/8/quickstyle/simple1" qsCatId="simple" csTypeId="urn:microsoft.com/office/officeart/2005/8/colors/accent1_2" csCatId="accent1" phldr="1"/>
      <dgm:spPr/>
    </dgm:pt>
    <dgm:pt modelId="{C035889C-BA76-43D5-9496-73460510CB02}">
      <dgm:prSet phldrT="[Texto]"/>
      <dgm:spPr/>
      <dgm:t>
        <a:bodyPr/>
        <a:lstStyle/>
        <a:p>
          <a:r>
            <a:rPr lang="en-US" noProof="0" dirty="0" smtClean="0"/>
            <a:t>Sector</a:t>
          </a:r>
          <a:endParaRPr lang="en-US" noProof="0" dirty="0"/>
        </a:p>
      </dgm:t>
    </dgm:pt>
    <dgm:pt modelId="{FED164C6-4BEA-4B7B-958A-6F7DBE789D5C}" type="parTrans" cxnId="{1AAD9BD0-7719-4B6D-99E7-EB1A5CEF82E8}">
      <dgm:prSet/>
      <dgm:spPr/>
      <dgm:t>
        <a:bodyPr/>
        <a:lstStyle/>
        <a:p>
          <a:endParaRPr lang="es-ES"/>
        </a:p>
      </dgm:t>
    </dgm:pt>
    <dgm:pt modelId="{EB8FBC6B-C8C8-4F7C-967A-43D385468317}" type="sibTrans" cxnId="{1AAD9BD0-7719-4B6D-99E7-EB1A5CEF82E8}">
      <dgm:prSet/>
      <dgm:spPr/>
      <dgm:t>
        <a:bodyPr/>
        <a:lstStyle/>
        <a:p>
          <a:endParaRPr lang="es-ES"/>
        </a:p>
      </dgm:t>
    </dgm:pt>
    <dgm:pt modelId="{CF0C3CA3-F473-471F-915A-50F58E9625DF}">
      <dgm:prSet phldrT="[Texto]"/>
      <dgm:spPr/>
      <dgm:t>
        <a:bodyPr/>
        <a:lstStyle/>
        <a:p>
          <a:r>
            <a:rPr lang="en-US" noProof="0" dirty="0" smtClean="0"/>
            <a:t>Corporate</a:t>
          </a:r>
          <a:endParaRPr lang="en-US" noProof="0" dirty="0"/>
        </a:p>
      </dgm:t>
    </dgm:pt>
    <dgm:pt modelId="{1F344827-F50B-4FBE-8D48-52FDB0D7B372}" type="parTrans" cxnId="{30D6165A-8AF7-45AD-907A-9E32C9BF3784}">
      <dgm:prSet/>
      <dgm:spPr/>
      <dgm:t>
        <a:bodyPr/>
        <a:lstStyle/>
        <a:p>
          <a:endParaRPr lang="es-ES"/>
        </a:p>
      </dgm:t>
    </dgm:pt>
    <dgm:pt modelId="{97D66A74-02A1-44A6-882B-C9637BC61B7A}" type="sibTrans" cxnId="{30D6165A-8AF7-45AD-907A-9E32C9BF3784}">
      <dgm:prSet/>
      <dgm:spPr/>
      <dgm:t>
        <a:bodyPr/>
        <a:lstStyle/>
        <a:p>
          <a:endParaRPr lang="es-ES"/>
        </a:p>
      </dgm:t>
    </dgm:pt>
    <dgm:pt modelId="{EAE56DAC-360E-407B-8298-ECB4879D0FB4}">
      <dgm:prSet phldrT="[Texto]"/>
      <dgm:spPr/>
      <dgm:t>
        <a:bodyPr/>
        <a:lstStyle/>
        <a:p>
          <a:r>
            <a:rPr lang="en-US" noProof="0" dirty="0" smtClean="0"/>
            <a:t>Safety Cloud</a:t>
          </a:r>
          <a:endParaRPr lang="en-US" noProof="0" dirty="0"/>
        </a:p>
      </dgm:t>
    </dgm:pt>
    <dgm:pt modelId="{63528A8F-072E-4440-A6D4-97EBDE605C4F}" type="parTrans" cxnId="{EA24F604-A83C-4E2D-B33A-809F706091B6}">
      <dgm:prSet/>
      <dgm:spPr/>
      <dgm:t>
        <a:bodyPr/>
        <a:lstStyle/>
        <a:p>
          <a:endParaRPr lang="es-ES"/>
        </a:p>
      </dgm:t>
    </dgm:pt>
    <dgm:pt modelId="{BBCDDFAC-1268-4193-8620-95524EB633EB}" type="sibTrans" cxnId="{EA24F604-A83C-4E2D-B33A-809F706091B6}">
      <dgm:prSet/>
      <dgm:spPr/>
      <dgm:t>
        <a:bodyPr/>
        <a:lstStyle/>
        <a:p>
          <a:endParaRPr lang="es-ES"/>
        </a:p>
      </dgm:t>
    </dgm:pt>
    <dgm:pt modelId="{A8A75B91-F1A3-4F29-98EC-DB80FD26C27A}" type="pres">
      <dgm:prSet presAssocID="{8822952E-07E7-4240-8438-0873DCC87175}" presName="compositeShape" presStyleCnt="0">
        <dgm:presLayoutVars>
          <dgm:dir/>
          <dgm:resizeHandles/>
        </dgm:presLayoutVars>
      </dgm:prSet>
      <dgm:spPr/>
    </dgm:pt>
    <dgm:pt modelId="{568FA1F7-267E-4C6A-B5EB-65860173A5E9}" type="pres">
      <dgm:prSet presAssocID="{8822952E-07E7-4240-8438-0873DCC87175}" presName="pyramid" presStyleLbl="node1" presStyleIdx="0" presStyleCnt="1" custLinFactNeighborY="2564"/>
      <dgm:spPr>
        <a:ln>
          <a:solidFill>
            <a:srgbClr val="FF0000"/>
          </a:solidFill>
        </a:ln>
      </dgm:spPr>
    </dgm:pt>
    <dgm:pt modelId="{4CC03F23-5E24-4B1D-8647-DAA04C24316B}" type="pres">
      <dgm:prSet presAssocID="{8822952E-07E7-4240-8438-0873DCC87175}" presName="theList" presStyleCnt="0"/>
      <dgm:spPr/>
    </dgm:pt>
    <dgm:pt modelId="{84D97899-BDC6-4D46-8475-69B326FB5E2F}" type="pres">
      <dgm:prSet presAssocID="{C035889C-BA76-43D5-9496-73460510CB02}" presName="aNode" presStyleLbl="fgAcc1" presStyleIdx="0" presStyleCnt="3" custLinFactY="36558" custLinFactNeighborX="6579" custLinFactNeighborY="100000">
        <dgm:presLayoutVars>
          <dgm:bulletEnabled val="1"/>
        </dgm:presLayoutVars>
      </dgm:prSet>
      <dgm:spPr/>
      <dgm:t>
        <a:bodyPr/>
        <a:lstStyle/>
        <a:p>
          <a:endParaRPr lang="es-ES"/>
        </a:p>
      </dgm:t>
    </dgm:pt>
    <dgm:pt modelId="{47E597D0-5508-45F6-8D0A-598DAEB240FA}" type="pres">
      <dgm:prSet presAssocID="{C035889C-BA76-43D5-9496-73460510CB02}" presName="aSpace" presStyleCnt="0"/>
      <dgm:spPr/>
    </dgm:pt>
    <dgm:pt modelId="{456CE362-4E73-4B78-B948-4B3058056D65}" type="pres">
      <dgm:prSet presAssocID="{CF0C3CA3-F473-471F-915A-50F58E9625DF}" presName="aNode" presStyleLbl="fgAcc1" presStyleIdx="1" presStyleCnt="3" custLinFactY="36709" custLinFactNeighborX="6579" custLinFactNeighborY="100000">
        <dgm:presLayoutVars>
          <dgm:bulletEnabled val="1"/>
        </dgm:presLayoutVars>
      </dgm:prSet>
      <dgm:spPr/>
      <dgm:t>
        <a:bodyPr/>
        <a:lstStyle/>
        <a:p>
          <a:endParaRPr lang="es-ES"/>
        </a:p>
      </dgm:t>
    </dgm:pt>
    <dgm:pt modelId="{50E4D89C-D6E9-4697-BD79-3284D0DDC013}" type="pres">
      <dgm:prSet presAssocID="{CF0C3CA3-F473-471F-915A-50F58E9625DF}" presName="aSpace" presStyleCnt="0"/>
      <dgm:spPr/>
    </dgm:pt>
    <dgm:pt modelId="{C6E6BE8F-E251-4354-A707-F33242CC1C09}" type="pres">
      <dgm:prSet presAssocID="{EAE56DAC-360E-407B-8298-ECB4879D0FB4}" presName="aNode" presStyleLbl="fgAcc1" presStyleIdx="2" presStyleCnt="3" custLinFactY="50942" custLinFactNeighborX="29656" custLinFactNeighborY="100000">
        <dgm:presLayoutVars>
          <dgm:bulletEnabled val="1"/>
        </dgm:presLayoutVars>
      </dgm:prSet>
      <dgm:spPr/>
      <dgm:t>
        <a:bodyPr/>
        <a:lstStyle/>
        <a:p>
          <a:endParaRPr lang="es-ES"/>
        </a:p>
      </dgm:t>
    </dgm:pt>
    <dgm:pt modelId="{4D0BCBE3-6236-487C-8C01-6AE8271C82FD}" type="pres">
      <dgm:prSet presAssocID="{EAE56DAC-360E-407B-8298-ECB4879D0FB4}" presName="aSpace" presStyleCnt="0"/>
      <dgm:spPr/>
    </dgm:pt>
  </dgm:ptLst>
  <dgm:cxnLst>
    <dgm:cxn modelId="{EA24F604-A83C-4E2D-B33A-809F706091B6}" srcId="{8822952E-07E7-4240-8438-0873DCC87175}" destId="{EAE56DAC-360E-407B-8298-ECB4879D0FB4}" srcOrd="2" destOrd="0" parTransId="{63528A8F-072E-4440-A6D4-97EBDE605C4F}" sibTransId="{BBCDDFAC-1268-4193-8620-95524EB633EB}"/>
    <dgm:cxn modelId="{F945E50D-93AE-4AD7-9C9F-67D146292D33}" type="presOf" srcId="{C035889C-BA76-43D5-9496-73460510CB02}" destId="{84D97899-BDC6-4D46-8475-69B326FB5E2F}" srcOrd="0" destOrd="0" presId="urn:microsoft.com/office/officeart/2005/8/layout/pyramid2"/>
    <dgm:cxn modelId="{DDEEE250-9F61-4031-940B-49C3B5363D83}" type="presOf" srcId="{CF0C3CA3-F473-471F-915A-50F58E9625DF}" destId="{456CE362-4E73-4B78-B948-4B3058056D65}" srcOrd="0" destOrd="0" presId="urn:microsoft.com/office/officeart/2005/8/layout/pyramid2"/>
    <dgm:cxn modelId="{5E59CC1D-AEDA-474B-B206-08DB78D3F0D4}" type="presOf" srcId="{EAE56DAC-360E-407B-8298-ECB4879D0FB4}" destId="{C6E6BE8F-E251-4354-A707-F33242CC1C09}" srcOrd="0" destOrd="0" presId="urn:microsoft.com/office/officeart/2005/8/layout/pyramid2"/>
    <dgm:cxn modelId="{1AAD9BD0-7719-4B6D-99E7-EB1A5CEF82E8}" srcId="{8822952E-07E7-4240-8438-0873DCC87175}" destId="{C035889C-BA76-43D5-9496-73460510CB02}" srcOrd="0" destOrd="0" parTransId="{FED164C6-4BEA-4B7B-958A-6F7DBE789D5C}" sibTransId="{EB8FBC6B-C8C8-4F7C-967A-43D385468317}"/>
    <dgm:cxn modelId="{30D6165A-8AF7-45AD-907A-9E32C9BF3784}" srcId="{8822952E-07E7-4240-8438-0873DCC87175}" destId="{CF0C3CA3-F473-471F-915A-50F58E9625DF}" srcOrd="1" destOrd="0" parTransId="{1F344827-F50B-4FBE-8D48-52FDB0D7B372}" sibTransId="{97D66A74-02A1-44A6-882B-C9637BC61B7A}"/>
    <dgm:cxn modelId="{917F7616-90DB-48D7-A03D-F1EF277F416D}" type="presOf" srcId="{8822952E-07E7-4240-8438-0873DCC87175}" destId="{A8A75B91-F1A3-4F29-98EC-DB80FD26C27A}" srcOrd="0" destOrd="0" presId="urn:microsoft.com/office/officeart/2005/8/layout/pyramid2"/>
    <dgm:cxn modelId="{53D4BBA1-82A8-4677-80A8-8A3ABC7B29D1}" type="presParOf" srcId="{A8A75B91-F1A3-4F29-98EC-DB80FD26C27A}" destId="{568FA1F7-267E-4C6A-B5EB-65860173A5E9}" srcOrd="0" destOrd="0" presId="urn:microsoft.com/office/officeart/2005/8/layout/pyramid2"/>
    <dgm:cxn modelId="{6812782C-9F8A-4CB0-8E3B-243B80FE6C3C}" type="presParOf" srcId="{A8A75B91-F1A3-4F29-98EC-DB80FD26C27A}" destId="{4CC03F23-5E24-4B1D-8647-DAA04C24316B}" srcOrd="1" destOrd="0" presId="urn:microsoft.com/office/officeart/2005/8/layout/pyramid2"/>
    <dgm:cxn modelId="{D30E07EF-7EBB-44A9-A78A-05EFC2F78A17}" type="presParOf" srcId="{4CC03F23-5E24-4B1D-8647-DAA04C24316B}" destId="{84D97899-BDC6-4D46-8475-69B326FB5E2F}" srcOrd="0" destOrd="0" presId="urn:microsoft.com/office/officeart/2005/8/layout/pyramid2"/>
    <dgm:cxn modelId="{9E6EB03D-6DDE-4162-9023-ECB91E271E05}" type="presParOf" srcId="{4CC03F23-5E24-4B1D-8647-DAA04C24316B}" destId="{47E597D0-5508-45F6-8D0A-598DAEB240FA}" srcOrd="1" destOrd="0" presId="urn:microsoft.com/office/officeart/2005/8/layout/pyramid2"/>
    <dgm:cxn modelId="{03856F71-EBBF-43CC-980F-5E3B555028F0}" type="presParOf" srcId="{4CC03F23-5E24-4B1D-8647-DAA04C24316B}" destId="{456CE362-4E73-4B78-B948-4B3058056D65}" srcOrd="2" destOrd="0" presId="urn:microsoft.com/office/officeart/2005/8/layout/pyramid2"/>
    <dgm:cxn modelId="{CB64E710-EA21-4B39-9607-ADD14A141447}" type="presParOf" srcId="{4CC03F23-5E24-4B1D-8647-DAA04C24316B}" destId="{50E4D89C-D6E9-4697-BD79-3284D0DDC013}" srcOrd="3" destOrd="0" presId="urn:microsoft.com/office/officeart/2005/8/layout/pyramid2"/>
    <dgm:cxn modelId="{52E33A73-B52A-485D-9BDC-D504AD314FD3}" type="presParOf" srcId="{4CC03F23-5E24-4B1D-8647-DAA04C24316B}" destId="{C6E6BE8F-E251-4354-A707-F33242CC1C09}" srcOrd="4" destOrd="0" presId="urn:microsoft.com/office/officeart/2005/8/layout/pyramid2"/>
    <dgm:cxn modelId="{EA276EF6-4630-4318-BE4A-92BA510E4935}" type="presParOf" srcId="{4CC03F23-5E24-4B1D-8647-DAA04C24316B}" destId="{4D0BCBE3-6236-487C-8C01-6AE8271C82F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7C47B-3373-4153-A2C5-636AF7EA7CB6}">
      <dsp:nvSpPr>
        <dsp:cNvPr id="0" name=""/>
        <dsp:cNvSpPr/>
      </dsp:nvSpPr>
      <dsp:spPr>
        <a:xfrm>
          <a:off x="1658288" y="12119"/>
          <a:ext cx="1367337" cy="70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noProof="0" dirty="0" smtClean="0"/>
            <a:t>policy</a:t>
          </a:r>
          <a:endParaRPr lang="en-US" sz="1200" b="1" kern="1200" noProof="0" dirty="0"/>
        </a:p>
      </dsp:txBody>
      <dsp:txXfrm>
        <a:off x="1658288" y="12119"/>
        <a:ext cx="1367337" cy="703960"/>
      </dsp:txXfrm>
    </dsp:sp>
    <dsp:sp modelId="{5D8680F6-57A5-43BD-89BA-9E57A9C24449}">
      <dsp:nvSpPr>
        <dsp:cNvPr id="0" name=""/>
        <dsp:cNvSpPr/>
      </dsp:nvSpPr>
      <dsp:spPr>
        <a:xfrm>
          <a:off x="208757" y="-189874"/>
          <a:ext cx="2640227" cy="2640227"/>
        </a:xfrm>
        <a:prstGeom prst="circularArrow">
          <a:avLst>
            <a:gd name="adj1" fmla="val 5199"/>
            <a:gd name="adj2" fmla="val 335847"/>
            <a:gd name="adj3" fmla="val 254254"/>
            <a:gd name="adj4" fmla="val 20357692"/>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8DA01A-B5DD-48B3-B58A-2CC064640206}">
      <dsp:nvSpPr>
        <dsp:cNvPr id="0" name=""/>
        <dsp:cNvSpPr/>
      </dsp:nvSpPr>
      <dsp:spPr>
        <a:xfrm>
          <a:off x="2064272" y="1330328"/>
          <a:ext cx="1122992" cy="70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noProof="0" dirty="0" smtClean="0"/>
            <a:t>Cost/</a:t>
          </a:r>
        </a:p>
        <a:p>
          <a:pPr lvl="0" algn="ctr" defTabSz="533400">
            <a:lnSpc>
              <a:spcPct val="90000"/>
            </a:lnSpc>
            <a:spcBef>
              <a:spcPct val="0"/>
            </a:spcBef>
            <a:spcAft>
              <a:spcPct val="35000"/>
            </a:spcAft>
          </a:pPr>
          <a:r>
            <a:rPr lang="en-US" sz="1200" b="1" kern="1200" noProof="0" dirty="0" smtClean="0"/>
            <a:t>benefit</a:t>
          </a:r>
          <a:endParaRPr lang="en-US" sz="1200" kern="1200" noProof="0" dirty="0"/>
        </a:p>
      </dsp:txBody>
      <dsp:txXfrm>
        <a:off x="2064272" y="1330328"/>
        <a:ext cx="1122992" cy="703960"/>
      </dsp:txXfrm>
    </dsp:sp>
    <dsp:sp modelId="{4FBA5363-538E-4365-A6E8-5FBE8CBF27A8}">
      <dsp:nvSpPr>
        <dsp:cNvPr id="0" name=""/>
        <dsp:cNvSpPr/>
      </dsp:nvSpPr>
      <dsp:spPr>
        <a:xfrm>
          <a:off x="180918" y="-685"/>
          <a:ext cx="2640227" cy="2640227"/>
        </a:xfrm>
        <a:prstGeom prst="circularArrow">
          <a:avLst>
            <a:gd name="adj1" fmla="val 5199"/>
            <a:gd name="adj2" fmla="val 335847"/>
            <a:gd name="adj3" fmla="val 2617144"/>
            <a:gd name="adj4" fmla="val 2253178"/>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F416DC-9A5A-4371-8ECA-64F661D091C0}">
      <dsp:nvSpPr>
        <dsp:cNvPr id="0" name=""/>
        <dsp:cNvSpPr/>
      </dsp:nvSpPr>
      <dsp:spPr>
        <a:xfrm>
          <a:off x="746536" y="2139747"/>
          <a:ext cx="1530325" cy="70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noProof="0" dirty="0" smtClean="0"/>
            <a:t>evaluation</a:t>
          </a:r>
          <a:endParaRPr lang="en-US" sz="1200" b="1" kern="1200" noProof="0" dirty="0"/>
        </a:p>
      </dsp:txBody>
      <dsp:txXfrm>
        <a:off x="746536" y="2139747"/>
        <a:ext cx="1530325" cy="703960"/>
      </dsp:txXfrm>
    </dsp:sp>
    <dsp:sp modelId="{CB6C5843-438A-4DA0-8855-5E615241C676}">
      <dsp:nvSpPr>
        <dsp:cNvPr id="0" name=""/>
        <dsp:cNvSpPr/>
      </dsp:nvSpPr>
      <dsp:spPr>
        <a:xfrm>
          <a:off x="89764" y="91141"/>
          <a:ext cx="2638934" cy="2640227"/>
        </a:xfrm>
        <a:prstGeom prst="circularArrow">
          <a:avLst>
            <a:gd name="adj1" fmla="val 5199"/>
            <a:gd name="adj2" fmla="val 335847"/>
            <a:gd name="adj3" fmla="val 8210974"/>
            <a:gd name="adj4" fmla="val 7847009"/>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48B907-D586-4388-A877-8962245AAD60}">
      <dsp:nvSpPr>
        <dsp:cNvPr id="0" name=""/>
        <dsp:cNvSpPr/>
      </dsp:nvSpPr>
      <dsp:spPr>
        <a:xfrm>
          <a:off x="-161639" y="1330328"/>
          <a:ext cx="1118536" cy="70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noProof="0" dirty="0" smtClean="0"/>
            <a:t>analysis</a:t>
          </a:r>
          <a:endParaRPr lang="en-US" sz="1200" b="1" kern="1200" noProof="0" dirty="0"/>
        </a:p>
      </dsp:txBody>
      <dsp:txXfrm>
        <a:off x="-161639" y="1330328"/>
        <a:ext cx="1118536" cy="703960"/>
      </dsp:txXfrm>
    </dsp:sp>
    <dsp:sp modelId="{912A0EF8-8545-4A43-A9AF-E3136B7C29A8}">
      <dsp:nvSpPr>
        <dsp:cNvPr id="0" name=""/>
        <dsp:cNvSpPr/>
      </dsp:nvSpPr>
      <dsp:spPr>
        <a:xfrm>
          <a:off x="-8293" y="211"/>
          <a:ext cx="3039984" cy="2640227"/>
        </a:xfrm>
        <a:prstGeom prst="circularArrow">
          <a:avLst>
            <a:gd name="adj1" fmla="val 5199"/>
            <a:gd name="adj2" fmla="val 335847"/>
            <a:gd name="adj3" fmla="val 12298148"/>
            <a:gd name="adj4" fmla="val 10770643"/>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8C46BA-26F7-4586-B002-D49F797B6871}">
      <dsp:nvSpPr>
        <dsp:cNvPr id="0" name=""/>
        <dsp:cNvSpPr/>
      </dsp:nvSpPr>
      <dsp:spPr>
        <a:xfrm>
          <a:off x="386999" y="20661"/>
          <a:ext cx="872333" cy="70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noProof="0" dirty="0" smtClean="0"/>
            <a:t>rules</a:t>
          </a:r>
          <a:endParaRPr lang="en-US" sz="1200" b="1" kern="1200" noProof="0" dirty="0"/>
        </a:p>
      </dsp:txBody>
      <dsp:txXfrm>
        <a:off x="386999" y="20661"/>
        <a:ext cx="872333" cy="703960"/>
      </dsp:txXfrm>
    </dsp:sp>
    <dsp:sp modelId="{D084E28B-173B-4171-97E5-94B37FEEB0FB}">
      <dsp:nvSpPr>
        <dsp:cNvPr id="0" name=""/>
        <dsp:cNvSpPr/>
      </dsp:nvSpPr>
      <dsp:spPr>
        <a:xfrm>
          <a:off x="455358" y="-92120"/>
          <a:ext cx="2640227" cy="2640227"/>
        </a:xfrm>
        <a:prstGeom prst="circularArrow">
          <a:avLst>
            <a:gd name="adj1" fmla="val 5199"/>
            <a:gd name="adj2" fmla="val 335847"/>
            <a:gd name="adj3" fmla="val 15519672"/>
            <a:gd name="adj4" fmla="val 14631404"/>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FA1F7-267E-4C6A-B5EB-65860173A5E9}">
      <dsp:nvSpPr>
        <dsp:cNvPr id="0" name=""/>
        <dsp:cNvSpPr/>
      </dsp:nvSpPr>
      <dsp:spPr>
        <a:xfrm>
          <a:off x="108855" y="0"/>
          <a:ext cx="4320480" cy="4320480"/>
        </a:xfrm>
        <a:prstGeom prst="triangle">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84D97899-BDC6-4D46-8475-69B326FB5E2F}">
      <dsp:nvSpPr>
        <dsp:cNvPr id="0" name=""/>
        <dsp:cNvSpPr/>
      </dsp:nvSpPr>
      <dsp:spPr>
        <a:xfrm>
          <a:off x="2377950" y="936103"/>
          <a:ext cx="2808312" cy="10227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noProof="0" dirty="0" smtClean="0"/>
            <a:t>Sector</a:t>
          </a:r>
          <a:endParaRPr lang="en-US" sz="3700" kern="1200" noProof="0" dirty="0"/>
        </a:p>
      </dsp:txBody>
      <dsp:txXfrm>
        <a:off x="2427876" y="986029"/>
        <a:ext cx="2708460" cy="922886"/>
      </dsp:txXfrm>
    </dsp:sp>
    <dsp:sp modelId="{456CE362-4E73-4B78-B948-4B3058056D65}">
      <dsp:nvSpPr>
        <dsp:cNvPr id="0" name=""/>
        <dsp:cNvSpPr/>
      </dsp:nvSpPr>
      <dsp:spPr>
        <a:xfrm>
          <a:off x="2377950" y="2088228"/>
          <a:ext cx="2808312" cy="10227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noProof="0" dirty="0" smtClean="0"/>
            <a:t>Corporate</a:t>
          </a:r>
          <a:endParaRPr lang="en-US" sz="3700" kern="1200" noProof="0" dirty="0"/>
        </a:p>
      </dsp:txBody>
      <dsp:txXfrm>
        <a:off x="2427876" y="2138154"/>
        <a:ext cx="2708460" cy="922886"/>
      </dsp:txXfrm>
    </dsp:sp>
    <dsp:sp modelId="{C6E6BE8F-E251-4354-A707-F33242CC1C09}">
      <dsp:nvSpPr>
        <dsp:cNvPr id="0" name=""/>
        <dsp:cNvSpPr/>
      </dsp:nvSpPr>
      <dsp:spPr>
        <a:xfrm>
          <a:off x="2377950" y="3297741"/>
          <a:ext cx="2808312" cy="10227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noProof="0" dirty="0" smtClean="0"/>
            <a:t>Safety Cloud</a:t>
          </a:r>
          <a:endParaRPr lang="en-US" sz="3700" kern="1200" noProof="0" dirty="0"/>
        </a:p>
      </dsp:txBody>
      <dsp:txXfrm>
        <a:off x="2427876" y="3347667"/>
        <a:ext cx="2708460" cy="92288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2025" tIns="46013" rIns="92025" bIns="46013"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2025" tIns="46013" rIns="92025" bIns="46013" rtlCol="0"/>
          <a:lstStyle>
            <a:lvl1pPr algn="r">
              <a:defRPr sz="1200"/>
            </a:lvl1pPr>
          </a:lstStyle>
          <a:p>
            <a:fld id="{B2F611E5-F309-4B17-BA6B-CD702CD31D0B}" type="datetimeFigureOut">
              <a:rPr lang="es-ES" smtClean="0"/>
              <a:t>07/09/2016</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2025" tIns="46013" rIns="92025" bIns="46013"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2025" tIns="46013" rIns="92025" bIns="46013" rtlCol="0" anchor="b"/>
          <a:lstStyle>
            <a:lvl1pPr algn="r">
              <a:defRPr sz="1200"/>
            </a:lvl1pPr>
          </a:lstStyle>
          <a:p>
            <a:fld id="{6D9A813B-EFB8-4F4C-B71D-FD07567D88F9}" type="slidenum">
              <a:rPr lang="es-ES" smtClean="0"/>
              <a:t>‹Nº›</a:t>
            </a:fld>
            <a:endParaRPr lang="es-ES"/>
          </a:p>
        </p:txBody>
      </p:sp>
    </p:spTree>
    <p:extLst>
      <p:ext uri="{BB962C8B-B14F-4D97-AF65-F5344CB8AC3E}">
        <p14:creationId xmlns:p14="http://schemas.microsoft.com/office/powerpoint/2010/main" val="24892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2025" tIns="46013" rIns="92025" bIns="46013"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2025" tIns="46013" rIns="92025" bIns="46013" rtlCol="0"/>
          <a:lstStyle>
            <a:lvl1pPr algn="r">
              <a:defRPr sz="1200"/>
            </a:lvl1pPr>
          </a:lstStyle>
          <a:p>
            <a:fld id="{D1F80034-9DB7-4AC6-9AA6-7877A0046795}" type="datetimeFigureOut">
              <a:rPr lang="es-ES" smtClean="0"/>
              <a:t>07/09/2016</a:t>
            </a:fld>
            <a:endParaRPr lang="es-ES"/>
          </a:p>
        </p:txBody>
      </p:sp>
      <p:sp>
        <p:nvSpPr>
          <p:cNvPr id="4" name="3 Marcador de imagen de diapositiva"/>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2025" tIns="46013" rIns="92025" bIns="46013" rtlCol="0" anchor="ctr"/>
          <a:lstStyle/>
          <a:p>
            <a:endParaRPr lang="es-ES"/>
          </a:p>
        </p:txBody>
      </p:sp>
      <p:sp>
        <p:nvSpPr>
          <p:cNvPr id="5" name="4 Marcador de notas"/>
          <p:cNvSpPr>
            <a:spLocks noGrp="1"/>
          </p:cNvSpPr>
          <p:nvPr>
            <p:ph type="body" sz="quarter" idx="3"/>
          </p:nvPr>
        </p:nvSpPr>
        <p:spPr>
          <a:xfrm>
            <a:off x="679768" y="4715154"/>
            <a:ext cx="5438140" cy="4466987"/>
          </a:xfrm>
          <a:prstGeom prst="rect">
            <a:avLst/>
          </a:prstGeom>
        </p:spPr>
        <p:txBody>
          <a:bodyPr vert="horz" lIns="92025" tIns="46013" rIns="92025" bIns="4601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2025" tIns="46013" rIns="92025" bIns="46013"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2025" tIns="46013" rIns="92025" bIns="46013" rtlCol="0" anchor="b"/>
          <a:lstStyle>
            <a:lvl1pPr algn="r">
              <a:defRPr sz="1200"/>
            </a:lvl1pPr>
          </a:lstStyle>
          <a:p>
            <a:fld id="{895D3561-EB8E-4BF5-A3A6-3F6F13C5BCAB}" type="slidenum">
              <a:rPr lang="es-ES" smtClean="0"/>
              <a:t>‹Nº›</a:t>
            </a:fld>
            <a:endParaRPr lang="es-ES"/>
          </a:p>
        </p:txBody>
      </p:sp>
    </p:spTree>
    <p:extLst>
      <p:ext uri="{BB962C8B-B14F-4D97-AF65-F5344CB8AC3E}">
        <p14:creationId xmlns:p14="http://schemas.microsoft.com/office/powerpoint/2010/main" val="154652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11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95D3561-EB8E-4BF5-A3A6-3F6F13C5BCAB}" type="slidenum">
              <a:rPr lang="es-ES" smtClean="0"/>
              <a:t>1</a:t>
            </a:fld>
            <a:endParaRPr lang="es-ES"/>
          </a:p>
        </p:txBody>
      </p:sp>
    </p:spTree>
    <p:extLst>
      <p:ext uri="{BB962C8B-B14F-4D97-AF65-F5344CB8AC3E}">
        <p14:creationId xmlns:p14="http://schemas.microsoft.com/office/powerpoint/2010/main" val="1116095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Safety mapping and occurrence screening.</a:t>
            </a:r>
            <a:r>
              <a:rPr lang="en-GB" sz="1200" kern="1200" dirty="0" smtClean="0">
                <a:solidFill>
                  <a:schemeClr val="tx1"/>
                </a:solidFill>
                <a:effectLst/>
                <a:latin typeface="+mn-lt"/>
                <a:ea typeface="+mn-ea"/>
                <a:cs typeface="+mn-cs"/>
              </a:rPr>
              <a:t> Based on our forecasting and consequence models, RIMAS uses simulation techniques to provide safety maps for all aviation occurrence types as well as a methodology for occurrence screening. A first use of RIMAS models allows for the screening of occurrences on which to focus the greatest efforts in safety risk management. To avoid some of the problems associated with risk matrices, RIMAS uses risk maps in which the (continuous) X axis refers to the likelihood of aviation occurrences and the (continuous) Y axis conveys consequences associated with such occurrences. L. Cox,</a:t>
            </a:r>
            <a:r>
              <a:rPr lang="en-GB" sz="1200" i="1" kern="1200" dirty="0" smtClean="0">
                <a:solidFill>
                  <a:schemeClr val="tx1"/>
                </a:solidFill>
                <a:effectLst/>
                <a:latin typeface="+mn-lt"/>
                <a:ea typeface="+mn-ea"/>
                <a:cs typeface="+mn-cs"/>
              </a:rPr>
              <a:t> What’s wrong with risk matrices?</a:t>
            </a:r>
            <a:endParaRPr lang="es-ES" sz="1200" kern="1200" dirty="0" smtClean="0">
              <a:solidFill>
                <a:schemeClr val="tx1"/>
              </a:solidFill>
              <a:effectLst/>
              <a:latin typeface="+mn-lt"/>
              <a:ea typeface="+mn-ea"/>
              <a:cs typeface="+mn-cs"/>
            </a:endParaRPr>
          </a:p>
          <a:p>
            <a:endParaRPr lang="es-ES" dirty="0" smtClean="0"/>
          </a:p>
          <a:p>
            <a:r>
              <a:rPr lang="en-GB" sz="1200" kern="1200" dirty="0" smtClean="0">
                <a:solidFill>
                  <a:schemeClr val="tx1"/>
                </a:solidFill>
                <a:effectLst/>
                <a:latin typeface="+mn-lt"/>
                <a:ea typeface="+mn-ea"/>
                <a:cs typeface="+mn-cs"/>
              </a:rPr>
              <a:t>However, as risk matrices are somewhat of a standard in aviation safety, we developed a method to transform a risk map into a risk matrix for communication purposes with other aviation agencies.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later adjust the levels so that they are equidistant, according to the definition of risk matrices, achieved through simple affine transformations. </a:t>
            </a:r>
            <a:endParaRPr lang="es-ES" dirty="0"/>
          </a:p>
        </p:txBody>
      </p:sp>
      <p:sp>
        <p:nvSpPr>
          <p:cNvPr id="4" name="Marcador de número de diapositiva 3"/>
          <p:cNvSpPr>
            <a:spLocks noGrp="1"/>
          </p:cNvSpPr>
          <p:nvPr>
            <p:ph type="sldNum" sz="quarter" idx="10"/>
          </p:nvPr>
        </p:nvSpPr>
        <p:spPr/>
        <p:txBody>
          <a:bodyPr/>
          <a:lstStyle/>
          <a:p>
            <a:fld id="{895D3561-EB8E-4BF5-A3A6-3F6F13C5BCAB}" type="slidenum">
              <a:rPr lang="es-ES" smtClean="0"/>
              <a:t>13</a:t>
            </a:fld>
            <a:endParaRPr lang="es-ES"/>
          </a:p>
        </p:txBody>
      </p:sp>
    </p:spTree>
    <p:extLst>
      <p:ext uri="{BB962C8B-B14F-4D97-AF65-F5344CB8AC3E}">
        <p14:creationId xmlns:p14="http://schemas.microsoft.com/office/powerpoint/2010/main" val="171594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somewhat shocking that while aviation remains one of the most advanced means of transportation, technology wise, the industry and regulators have never implemented any type of modern decision analysis methodologies in this area.</a:t>
            </a:r>
            <a:endParaRPr lang="es-ES" sz="1200" kern="1200" dirty="0" smtClean="0">
              <a:solidFill>
                <a:schemeClr val="tx1"/>
              </a:solidFill>
              <a:effectLst/>
              <a:latin typeface="+mn-lt"/>
              <a:ea typeface="+mn-ea"/>
              <a:cs typeface="+mn-cs"/>
            </a:endParaRP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Spanish Aviation Safety and Security Agency (AESA) developed a scientific-based framework called RIMAS to support safety risk management decisions at State level, taking advantage of safety data infrastructures available.</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895D3561-EB8E-4BF5-A3A6-3F6F13C5BCAB}" type="slidenum">
              <a:rPr lang="es-ES" smtClean="0"/>
              <a:t>3</a:t>
            </a:fld>
            <a:endParaRPr lang="es-ES"/>
          </a:p>
        </p:txBody>
      </p:sp>
    </p:spTree>
    <p:extLst>
      <p:ext uri="{BB962C8B-B14F-4D97-AF65-F5344CB8AC3E}">
        <p14:creationId xmlns:p14="http://schemas.microsoft.com/office/powerpoint/2010/main" val="208658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a:xfrm>
            <a:off x="1143000" y="685800"/>
            <a:ext cx="4572000" cy="3429000"/>
          </a:xfrm>
          <a:ln/>
        </p:spPr>
      </p:sp>
      <p:sp>
        <p:nvSpPr>
          <p:cNvPr id="1300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300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333399"/>
                </a:solidFill>
                <a:latin typeface="Calibri" pitchFamily="34" charset="0"/>
              </a:defRPr>
            </a:lvl1pPr>
            <a:lvl2pPr marL="742950" indent="-285750" eaLnBrk="0" hangingPunct="0">
              <a:defRPr sz="1600">
                <a:solidFill>
                  <a:srgbClr val="333399"/>
                </a:solidFill>
                <a:latin typeface="Calibri" pitchFamily="34" charset="0"/>
              </a:defRPr>
            </a:lvl2pPr>
            <a:lvl3pPr marL="1143000" indent="-228600" eaLnBrk="0" hangingPunct="0">
              <a:defRPr sz="1600">
                <a:solidFill>
                  <a:srgbClr val="333399"/>
                </a:solidFill>
                <a:latin typeface="Calibri" pitchFamily="34" charset="0"/>
              </a:defRPr>
            </a:lvl3pPr>
            <a:lvl4pPr marL="1600200" indent="-228600" eaLnBrk="0" hangingPunct="0">
              <a:defRPr sz="1600">
                <a:solidFill>
                  <a:srgbClr val="333399"/>
                </a:solidFill>
                <a:latin typeface="Calibri" pitchFamily="34" charset="0"/>
              </a:defRPr>
            </a:lvl4pPr>
            <a:lvl5pPr marL="2057400" indent="-228600" eaLnBrk="0" hangingPunct="0">
              <a:defRPr sz="1600">
                <a:solidFill>
                  <a:srgbClr val="333399"/>
                </a:solidFill>
                <a:latin typeface="Calibri" pitchFamily="34" charset="0"/>
              </a:defRPr>
            </a:lvl5pPr>
            <a:lvl6pPr marL="2514600" indent="-228600" eaLnBrk="0" fontAlgn="base" hangingPunct="0">
              <a:spcBef>
                <a:spcPct val="0"/>
              </a:spcBef>
              <a:spcAft>
                <a:spcPct val="0"/>
              </a:spcAft>
              <a:defRPr sz="1600">
                <a:solidFill>
                  <a:srgbClr val="333399"/>
                </a:solidFill>
                <a:latin typeface="Calibri" pitchFamily="34" charset="0"/>
              </a:defRPr>
            </a:lvl6pPr>
            <a:lvl7pPr marL="2971800" indent="-228600" eaLnBrk="0" fontAlgn="base" hangingPunct="0">
              <a:spcBef>
                <a:spcPct val="0"/>
              </a:spcBef>
              <a:spcAft>
                <a:spcPct val="0"/>
              </a:spcAft>
              <a:defRPr sz="1600">
                <a:solidFill>
                  <a:srgbClr val="333399"/>
                </a:solidFill>
                <a:latin typeface="Calibri" pitchFamily="34" charset="0"/>
              </a:defRPr>
            </a:lvl7pPr>
            <a:lvl8pPr marL="3429000" indent="-228600" eaLnBrk="0" fontAlgn="base" hangingPunct="0">
              <a:spcBef>
                <a:spcPct val="0"/>
              </a:spcBef>
              <a:spcAft>
                <a:spcPct val="0"/>
              </a:spcAft>
              <a:defRPr sz="1600">
                <a:solidFill>
                  <a:srgbClr val="333399"/>
                </a:solidFill>
                <a:latin typeface="Calibri" pitchFamily="34" charset="0"/>
              </a:defRPr>
            </a:lvl8pPr>
            <a:lvl9pPr marL="3886200" indent="-228600" eaLnBrk="0" fontAlgn="base" hangingPunct="0">
              <a:spcBef>
                <a:spcPct val="0"/>
              </a:spcBef>
              <a:spcAft>
                <a:spcPct val="0"/>
              </a:spcAft>
              <a:defRPr sz="1600">
                <a:solidFill>
                  <a:srgbClr val="333399"/>
                </a:solidFill>
                <a:latin typeface="Calibri" pitchFamily="34" charset="0"/>
              </a:defRPr>
            </a:lvl9pPr>
          </a:lstStyle>
          <a:p>
            <a:pPr eaLnBrk="1" hangingPunct="1"/>
            <a:fld id="{672E2AB8-8091-41D3-8592-23AFFFDAADC3}" type="slidenum">
              <a:rPr lang="es-ES" altLang="en-US" sz="1200" smtClean="0">
                <a:solidFill>
                  <a:schemeClr val="tx1"/>
                </a:solidFill>
                <a:latin typeface="Arial" charset="0"/>
              </a:rPr>
              <a:pPr eaLnBrk="1" hangingPunct="1"/>
              <a:t>4</a:t>
            </a:fld>
            <a:endParaRPr lang="es-ES" altLang="en-US" sz="1200" smtClean="0">
              <a:solidFill>
                <a:schemeClr val="tx1"/>
              </a:solidFill>
              <a:latin typeface="Arial" charset="0"/>
            </a:endParaRPr>
          </a:p>
        </p:txBody>
      </p:sp>
    </p:spTree>
    <p:extLst>
      <p:ext uri="{BB962C8B-B14F-4D97-AF65-F5344CB8AC3E}">
        <p14:creationId xmlns:p14="http://schemas.microsoft.com/office/powerpoint/2010/main" val="298885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imagen de diapositiva"/>
          <p:cNvSpPr>
            <a:spLocks noGrp="1" noRot="1" noChangeAspect="1" noTextEdit="1"/>
          </p:cNvSpPr>
          <p:nvPr>
            <p:ph type="sldImg"/>
          </p:nvPr>
        </p:nvSpPr>
        <p:spPr>
          <a:ln/>
        </p:spPr>
      </p:sp>
      <p:sp>
        <p:nvSpPr>
          <p:cNvPr id="74754" name="2 Marcador de notas"/>
          <p:cNvSpPr>
            <a:spLocks noGrp="1"/>
          </p:cNvSpPr>
          <p:nvPr>
            <p:ph type="body" idx="1"/>
          </p:nvPr>
        </p:nvSpPr>
        <p:spPr>
          <a:noFill/>
          <a:ln/>
        </p:spPr>
        <p:txBody>
          <a:bodyPr/>
          <a:lstStyle/>
          <a:p>
            <a:pPr eaLnBrk="1" hangingPunct="1"/>
            <a:r>
              <a:rPr lang="en-GB" dirty="0" smtClean="0"/>
              <a:t>ASN Aviation Safety Network</a:t>
            </a:r>
          </a:p>
          <a:p>
            <a:pPr eaLnBrk="1" hangingPunct="1"/>
            <a:endParaRPr lang="en-GB" dirty="0" smtClean="0"/>
          </a:p>
        </p:txBody>
      </p:sp>
      <p:sp>
        <p:nvSpPr>
          <p:cNvPr id="74755" name="3 Marcador de número de diapositiva"/>
          <p:cNvSpPr txBox="1">
            <a:spLocks noGrp="1"/>
          </p:cNvSpPr>
          <p:nvPr/>
        </p:nvSpPr>
        <p:spPr bwMode="auto">
          <a:xfrm>
            <a:off x="5593123" y="6456612"/>
            <a:ext cx="4278842" cy="339884"/>
          </a:xfrm>
          <a:prstGeom prst="rect">
            <a:avLst/>
          </a:prstGeom>
          <a:noFill/>
          <a:ln w="9525">
            <a:noFill/>
            <a:miter lim="800000"/>
            <a:headEnd/>
            <a:tailEnd/>
          </a:ln>
        </p:spPr>
        <p:txBody>
          <a:bodyPr anchor="b"/>
          <a:lstStyle/>
          <a:p>
            <a:pPr algn="r"/>
            <a:fld id="{660F30F7-F814-4B25-92F6-C2A7F6630BE9}" type="slidenum">
              <a:rPr lang="es-ES" sz="1200"/>
              <a:pPr algn="r"/>
              <a:t>6</a:t>
            </a:fld>
            <a:endParaRPr lang="es-ES" sz="1200"/>
          </a:p>
        </p:txBody>
      </p:sp>
    </p:spTree>
    <p:extLst>
      <p:ext uri="{BB962C8B-B14F-4D97-AF65-F5344CB8AC3E}">
        <p14:creationId xmlns:p14="http://schemas.microsoft.com/office/powerpoint/2010/main" val="348833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RIMAS is a new methodology with full use of numerous Operations Research methods, including Decision Analysis, Risk Analysis, Simulation, Bayesian Statistics, and Optimization, and implemented in a tool (in R! Language) that has allowed AESA to better support its safety decision making and attained savings in a number of areas.</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895D3561-EB8E-4BF5-A3A6-3F6F13C5BCAB}" type="slidenum">
              <a:rPr lang="es-ES" smtClean="0"/>
              <a:t>7</a:t>
            </a:fld>
            <a:endParaRPr lang="es-ES"/>
          </a:p>
        </p:txBody>
      </p:sp>
    </p:spTree>
    <p:extLst>
      <p:ext uri="{BB962C8B-B14F-4D97-AF65-F5344CB8AC3E}">
        <p14:creationId xmlns:p14="http://schemas.microsoft.com/office/powerpoint/2010/main" val="402611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use a model in which both the number of operations and the occur-</a:t>
            </a:r>
          </a:p>
          <a:p>
            <a:r>
              <a:rPr lang="en-US" sz="1200" b="0" i="0" u="none" strike="noStrike" kern="1200" baseline="0" dirty="0" err="1" smtClean="0">
                <a:solidFill>
                  <a:schemeClr val="tx1"/>
                </a:solidFill>
                <a:latin typeface="+mn-lt"/>
                <a:ea typeface="+mn-ea"/>
                <a:cs typeface="+mn-cs"/>
              </a:rPr>
              <a:t>rence</a:t>
            </a:r>
            <a:r>
              <a:rPr lang="en-US" sz="1200" b="0" i="0" u="none" strike="noStrike" kern="1200" baseline="0" dirty="0" smtClean="0">
                <a:solidFill>
                  <a:schemeClr val="tx1"/>
                </a:solidFill>
                <a:latin typeface="+mn-lt"/>
                <a:ea typeface="+mn-ea"/>
                <a:cs typeface="+mn-cs"/>
              </a:rPr>
              <a:t> rate evolve dynamically, as in Figure 3. For such purpose, we combine</a:t>
            </a:r>
          </a:p>
          <a:p>
            <a:r>
              <a:rPr lang="en-US" sz="1200" b="0" i="0" u="none" strike="noStrike" kern="1200" baseline="0" dirty="0" smtClean="0">
                <a:solidFill>
                  <a:schemeClr val="tx1"/>
                </a:solidFill>
                <a:latin typeface="+mn-lt"/>
                <a:ea typeface="+mn-ea"/>
                <a:cs typeface="+mn-cs"/>
              </a:rPr>
              <a:t>in a novel way several standard models. Specifically, we use a Dynamic Linear</a:t>
            </a:r>
          </a:p>
          <a:p>
            <a:r>
              <a:rPr lang="en-US" sz="1200" b="0" i="0" u="none" strike="noStrike" kern="1200" baseline="0" dirty="0" smtClean="0">
                <a:solidFill>
                  <a:schemeClr val="tx1"/>
                </a:solidFill>
                <a:latin typeface="+mn-lt"/>
                <a:ea typeface="+mn-ea"/>
                <a:cs typeface="+mn-cs"/>
              </a:rPr>
              <a:t>Model (DLM), see [11], to predict the number of operations (upper block); a</a:t>
            </a:r>
          </a:p>
          <a:p>
            <a:r>
              <a:rPr lang="en-US" sz="1200" b="0" i="0" u="none" strike="noStrike" kern="1200" baseline="0" dirty="0" smtClean="0">
                <a:solidFill>
                  <a:schemeClr val="tx1"/>
                </a:solidFill>
                <a:latin typeface="+mn-lt"/>
                <a:ea typeface="+mn-ea"/>
                <a:cs typeface="+mn-cs"/>
              </a:rPr>
              <a:t>230 Poisson model to predict the number of occurrences given the rate and number</a:t>
            </a:r>
          </a:p>
          <a:p>
            <a:r>
              <a:rPr lang="en-US" sz="1200" b="0" i="0" u="none" strike="noStrike" kern="1200" baseline="0" dirty="0" smtClean="0">
                <a:solidFill>
                  <a:schemeClr val="tx1"/>
                </a:solidFill>
                <a:latin typeface="+mn-lt"/>
                <a:ea typeface="+mn-ea"/>
                <a:cs typeface="+mn-cs"/>
              </a:rPr>
              <a:t>of operations (midblock); and, finally, a DLM to predict the evolution of the</a:t>
            </a:r>
          </a:p>
          <a:p>
            <a:r>
              <a:rPr lang="en-US" sz="1200" b="0" i="0" u="none" strike="noStrike" kern="1200" baseline="0" dirty="0" smtClean="0">
                <a:solidFill>
                  <a:schemeClr val="tx1"/>
                </a:solidFill>
                <a:latin typeface="+mn-lt"/>
                <a:ea typeface="+mn-ea"/>
                <a:cs typeface="+mn-cs"/>
              </a:rPr>
              <a:t>occurrence rate (lower block). With this class of models, we are able to deal</a:t>
            </a:r>
          </a:p>
          <a:p>
            <a:r>
              <a:rPr lang="en-US" sz="1200" b="0" i="0" u="none" strike="noStrike" kern="1200" baseline="0" dirty="0" smtClean="0">
                <a:solidFill>
                  <a:schemeClr val="tx1"/>
                </a:solidFill>
                <a:latin typeface="+mn-lt"/>
                <a:ea typeface="+mn-ea"/>
                <a:cs typeface="+mn-cs"/>
              </a:rPr>
              <a:t>with the effects we have found in the evolution of rates for all occurrence types,</a:t>
            </a:r>
          </a:p>
          <a:p>
            <a:r>
              <a:rPr lang="en-US" sz="1200" b="0" i="0" u="none" strike="noStrike" kern="1200" baseline="0" dirty="0" smtClean="0">
                <a:solidFill>
                  <a:schemeClr val="tx1"/>
                </a:solidFill>
                <a:latin typeface="+mn-lt"/>
                <a:ea typeface="+mn-ea"/>
                <a:cs typeface="+mn-cs"/>
              </a:rPr>
              <a:t>mainly the possible presence of seasonal and trend components.</a:t>
            </a:r>
            <a:endParaRPr lang="es-ES" dirty="0"/>
          </a:p>
        </p:txBody>
      </p:sp>
      <p:sp>
        <p:nvSpPr>
          <p:cNvPr id="4" name="Marcador de número de diapositiva 3"/>
          <p:cNvSpPr>
            <a:spLocks noGrp="1"/>
          </p:cNvSpPr>
          <p:nvPr>
            <p:ph type="sldNum" sz="quarter" idx="10"/>
          </p:nvPr>
        </p:nvSpPr>
        <p:spPr/>
        <p:txBody>
          <a:bodyPr/>
          <a:lstStyle/>
          <a:p>
            <a:fld id="{895D3561-EB8E-4BF5-A3A6-3F6F13C5BCAB}" type="slidenum">
              <a:rPr lang="es-ES" smtClean="0"/>
              <a:t>10</a:t>
            </a:fld>
            <a:endParaRPr lang="es-ES"/>
          </a:p>
        </p:txBody>
      </p:sp>
    </p:spTree>
    <p:extLst>
      <p:ext uri="{BB962C8B-B14F-4D97-AF65-F5344CB8AC3E}">
        <p14:creationId xmlns:p14="http://schemas.microsoft.com/office/powerpoint/2010/main" val="315859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use a model in which both the number of operations and the occur-</a:t>
            </a:r>
          </a:p>
          <a:p>
            <a:r>
              <a:rPr lang="en-US" sz="1200" b="0" i="0" u="none" strike="noStrike" kern="1200" baseline="0" dirty="0" err="1" smtClean="0">
                <a:solidFill>
                  <a:schemeClr val="tx1"/>
                </a:solidFill>
                <a:latin typeface="+mn-lt"/>
                <a:ea typeface="+mn-ea"/>
                <a:cs typeface="+mn-cs"/>
              </a:rPr>
              <a:t>rence</a:t>
            </a:r>
            <a:r>
              <a:rPr lang="en-US" sz="1200" b="0" i="0" u="none" strike="noStrike" kern="1200" baseline="0" dirty="0" smtClean="0">
                <a:solidFill>
                  <a:schemeClr val="tx1"/>
                </a:solidFill>
                <a:latin typeface="+mn-lt"/>
                <a:ea typeface="+mn-ea"/>
                <a:cs typeface="+mn-cs"/>
              </a:rPr>
              <a:t> rate evolve dynamically, as in Figure 3. For such purpose, we combine</a:t>
            </a:r>
          </a:p>
          <a:p>
            <a:r>
              <a:rPr lang="en-US" sz="1200" b="0" i="0" u="none" strike="noStrike" kern="1200" baseline="0" dirty="0" smtClean="0">
                <a:solidFill>
                  <a:schemeClr val="tx1"/>
                </a:solidFill>
                <a:latin typeface="+mn-lt"/>
                <a:ea typeface="+mn-ea"/>
                <a:cs typeface="+mn-cs"/>
              </a:rPr>
              <a:t>in a novel way several standard models. Specifically, we use a Dynamic Linear</a:t>
            </a:r>
          </a:p>
          <a:p>
            <a:r>
              <a:rPr lang="en-US" sz="1200" b="0" i="0" u="none" strike="noStrike" kern="1200" baseline="0" dirty="0" smtClean="0">
                <a:solidFill>
                  <a:schemeClr val="tx1"/>
                </a:solidFill>
                <a:latin typeface="+mn-lt"/>
                <a:ea typeface="+mn-ea"/>
                <a:cs typeface="+mn-cs"/>
              </a:rPr>
              <a:t>Model (DLM), see [11], to predict the number of operations (upper block); a</a:t>
            </a:r>
          </a:p>
          <a:p>
            <a:r>
              <a:rPr lang="en-US" sz="1200" b="0" i="0" u="none" strike="noStrike" kern="1200" baseline="0" dirty="0" smtClean="0">
                <a:solidFill>
                  <a:schemeClr val="tx1"/>
                </a:solidFill>
                <a:latin typeface="+mn-lt"/>
                <a:ea typeface="+mn-ea"/>
                <a:cs typeface="+mn-cs"/>
              </a:rPr>
              <a:t>230 Poisson model to predict the number of occurrences given the rate and number</a:t>
            </a:r>
          </a:p>
          <a:p>
            <a:r>
              <a:rPr lang="en-US" sz="1200" b="0" i="0" u="none" strike="noStrike" kern="1200" baseline="0" dirty="0" smtClean="0">
                <a:solidFill>
                  <a:schemeClr val="tx1"/>
                </a:solidFill>
                <a:latin typeface="+mn-lt"/>
                <a:ea typeface="+mn-ea"/>
                <a:cs typeface="+mn-cs"/>
              </a:rPr>
              <a:t>of operations (midblock); and, finally, a DLM to predict the evolution of the</a:t>
            </a:r>
          </a:p>
          <a:p>
            <a:r>
              <a:rPr lang="en-US" sz="1200" b="0" i="0" u="none" strike="noStrike" kern="1200" baseline="0" dirty="0" smtClean="0">
                <a:solidFill>
                  <a:schemeClr val="tx1"/>
                </a:solidFill>
                <a:latin typeface="+mn-lt"/>
                <a:ea typeface="+mn-ea"/>
                <a:cs typeface="+mn-cs"/>
              </a:rPr>
              <a:t>occurrence rate (lower block). With this class of models, we are able to deal</a:t>
            </a:r>
          </a:p>
          <a:p>
            <a:r>
              <a:rPr lang="en-US" sz="1200" b="0" i="0" u="none" strike="noStrike" kern="1200" baseline="0" dirty="0" smtClean="0">
                <a:solidFill>
                  <a:schemeClr val="tx1"/>
                </a:solidFill>
                <a:latin typeface="+mn-lt"/>
                <a:ea typeface="+mn-ea"/>
                <a:cs typeface="+mn-cs"/>
              </a:rPr>
              <a:t>with the effects we have found in the evolution of rates for all occurrence types,</a:t>
            </a:r>
          </a:p>
          <a:p>
            <a:r>
              <a:rPr lang="en-US" sz="1200" b="0" i="0" u="none" strike="noStrike" kern="1200" baseline="0" dirty="0" smtClean="0">
                <a:solidFill>
                  <a:schemeClr val="tx1"/>
                </a:solidFill>
                <a:latin typeface="+mn-lt"/>
                <a:ea typeface="+mn-ea"/>
                <a:cs typeface="+mn-cs"/>
              </a:rPr>
              <a:t>mainly the possible presence of seasonal and trend components.</a:t>
            </a:r>
            <a:endParaRPr lang="es-ES" dirty="0"/>
          </a:p>
        </p:txBody>
      </p:sp>
      <p:sp>
        <p:nvSpPr>
          <p:cNvPr id="4" name="Marcador de número de diapositiva 3"/>
          <p:cNvSpPr>
            <a:spLocks noGrp="1"/>
          </p:cNvSpPr>
          <p:nvPr>
            <p:ph type="sldNum" sz="quarter" idx="10"/>
          </p:nvPr>
        </p:nvSpPr>
        <p:spPr/>
        <p:txBody>
          <a:bodyPr/>
          <a:lstStyle/>
          <a:p>
            <a:fld id="{895D3561-EB8E-4BF5-A3A6-3F6F13C5BCAB}" type="slidenum">
              <a:rPr lang="es-ES" smtClean="0"/>
              <a:t>11</a:t>
            </a:fld>
            <a:endParaRPr lang="es-ES"/>
          </a:p>
        </p:txBody>
      </p:sp>
    </p:spTree>
    <p:extLst>
      <p:ext uri="{BB962C8B-B14F-4D97-AF65-F5344CB8AC3E}">
        <p14:creationId xmlns:p14="http://schemas.microsoft.com/office/powerpoint/2010/main" val="232995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ct val="20000"/>
              </a:spcBef>
              <a:buClr>
                <a:srgbClr val="0000FF"/>
              </a:buClr>
              <a:buSzPct val="110000"/>
            </a:pPr>
            <a:r>
              <a:rPr lang="es-ES" sz="1200" b="1" dirty="0" err="1" smtClean="0">
                <a:latin typeface="Calibri" pitchFamily="34" charset="0"/>
              </a:rPr>
              <a:t>Forecasting</a:t>
            </a:r>
            <a:r>
              <a:rPr lang="es-ES" sz="1200" b="1" dirty="0" smtClean="0">
                <a:latin typeface="Calibri" pitchFamily="34" charset="0"/>
              </a:rPr>
              <a:t> </a:t>
            </a:r>
            <a:r>
              <a:rPr lang="es-ES" sz="1200" b="1" dirty="0" err="1" smtClean="0">
                <a:latin typeface="Calibri" pitchFamily="34" charset="0"/>
              </a:rPr>
              <a:t>deaths</a:t>
            </a:r>
            <a:r>
              <a:rPr lang="es-ES" sz="1200" b="1" dirty="0" smtClean="0">
                <a:latin typeface="Calibri" pitchFamily="34" charset="0"/>
              </a:rPr>
              <a:t> </a:t>
            </a:r>
            <a:r>
              <a:rPr lang="es-ES" sz="1200" b="1" dirty="0" err="1" smtClean="0">
                <a:latin typeface="Calibri" pitchFamily="34" charset="0"/>
              </a:rPr>
              <a:t>for</a:t>
            </a:r>
            <a:r>
              <a:rPr lang="es-ES" sz="1200" b="1" dirty="0" smtClean="0">
                <a:latin typeface="Calibri" pitchFamily="34" charset="0"/>
              </a:rPr>
              <a:t> 88 </a:t>
            </a:r>
            <a:r>
              <a:rPr lang="es-ES" sz="1200" b="1" dirty="0" err="1" smtClean="0">
                <a:latin typeface="Calibri" pitchFamily="34" charset="0"/>
              </a:rPr>
              <a:t>types</a:t>
            </a:r>
            <a:r>
              <a:rPr lang="es-ES" sz="1200" b="1" dirty="0" smtClean="0">
                <a:latin typeface="Calibri" pitchFamily="34" charset="0"/>
              </a:rPr>
              <a:t> of </a:t>
            </a:r>
            <a:r>
              <a:rPr lang="es-ES" sz="1200" b="1" dirty="0" err="1" smtClean="0">
                <a:latin typeface="Calibri" pitchFamily="34" charset="0"/>
              </a:rPr>
              <a:t>events</a:t>
            </a:r>
            <a:r>
              <a:rPr lang="es-ES" sz="1200" b="1" dirty="0" smtClean="0">
                <a:latin typeface="Calibri" pitchFamily="34" charset="0"/>
              </a:rPr>
              <a:t> and 4 </a:t>
            </a:r>
            <a:r>
              <a:rPr lang="es-ES" sz="1200" b="1" dirty="0" err="1" smtClean="0">
                <a:latin typeface="Calibri" pitchFamily="34" charset="0"/>
              </a:rPr>
              <a:t>types</a:t>
            </a:r>
            <a:r>
              <a:rPr lang="es-ES" sz="1200" b="1" dirty="0" smtClean="0">
                <a:latin typeface="Calibri" pitchFamily="34" charset="0"/>
              </a:rPr>
              <a:t> of </a:t>
            </a:r>
            <a:r>
              <a:rPr lang="es-ES" sz="1200" b="1" dirty="0" err="1" smtClean="0">
                <a:latin typeface="Calibri" pitchFamily="34" charset="0"/>
              </a:rPr>
              <a:t>aircrafts</a:t>
            </a:r>
            <a:endParaRPr lang="es-ES" sz="1200" b="1" dirty="0" smtClean="0">
              <a:latin typeface="Calibri" pitchFamily="34" charset="0"/>
            </a:endParaRPr>
          </a:p>
          <a:p>
            <a:pPr>
              <a:spcBef>
                <a:spcPct val="20000"/>
              </a:spcBef>
              <a:buClr>
                <a:srgbClr val="0000FF"/>
              </a:buClr>
              <a:buSzPct val="110000"/>
            </a:pPr>
            <a:r>
              <a:rPr lang="es-ES" sz="1200" b="1" dirty="0" err="1" smtClean="0">
                <a:latin typeface="Calibri" pitchFamily="34" charset="0"/>
              </a:rPr>
              <a:t>Forecasting</a:t>
            </a:r>
            <a:r>
              <a:rPr lang="es-ES" sz="1200" b="1" dirty="0" smtClean="0">
                <a:latin typeface="Calibri" pitchFamily="34" charset="0"/>
              </a:rPr>
              <a:t> </a:t>
            </a:r>
            <a:r>
              <a:rPr lang="es-ES" sz="1200" b="1" dirty="0" err="1" smtClean="0">
                <a:latin typeface="Calibri" pitchFamily="34" charset="0"/>
              </a:rPr>
              <a:t>mild</a:t>
            </a:r>
            <a:r>
              <a:rPr lang="es-ES" sz="1200" b="1" dirty="0" smtClean="0">
                <a:latin typeface="Calibri" pitchFamily="34" charset="0"/>
              </a:rPr>
              <a:t> and </a:t>
            </a:r>
            <a:r>
              <a:rPr lang="es-ES" sz="1200" b="1" dirty="0" err="1" smtClean="0">
                <a:latin typeface="Calibri" pitchFamily="34" charset="0"/>
              </a:rPr>
              <a:t>severe</a:t>
            </a:r>
            <a:r>
              <a:rPr lang="es-ES" sz="1200" b="1" dirty="0" smtClean="0">
                <a:latin typeface="Calibri" pitchFamily="34" charset="0"/>
              </a:rPr>
              <a:t> injuries </a:t>
            </a:r>
            <a:r>
              <a:rPr lang="es-ES" sz="1200" b="1" dirty="0" err="1" smtClean="0">
                <a:latin typeface="Calibri" pitchFamily="34" charset="0"/>
              </a:rPr>
              <a:t>for</a:t>
            </a:r>
            <a:r>
              <a:rPr lang="es-ES" sz="1200" b="1" dirty="0" smtClean="0">
                <a:latin typeface="Calibri" pitchFamily="34" charset="0"/>
              </a:rPr>
              <a:t> 88 </a:t>
            </a:r>
            <a:r>
              <a:rPr lang="es-ES" sz="1200" b="1" dirty="0" err="1" smtClean="0">
                <a:latin typeface="Calibri" pitchFamily="34" charset="0"/>
              </a:rPr>
              <a:t>types</a:t>
            </a:r>
            <a:r>
              <a:rPr lang="es-ES" sz="1200" b="1" dirty="0" smtClean="0">
                <a:latin typeface="Calibri" pitchFamily="34" charset="0"/>
              </a:rPr>
              <a:t> of </a:t>
            </a:r>
            <a:r>
              <a:rPr lang="es-ES" sz="1200" b="1" dirty="0" err="1" smtClean="0">
                <a:latin typeface="Calibri" pitchFamily="34" charset="0"/>
              </a:rPr>
              <a:t>events</a:t>
            </a:r>
            <a:r>
              <a:rPr lang="es-ES" sz="1200" b="1" dirty="0" smtClean="0">
                <a:latin typeface="Calibri" pitchFamily="34" charset="0"/>
              </a:rPr>
              <a:t> and 4 </a:t>
            </a:r>
            <a:r>
              <a:rPr lang="es-ES" sz="1200" b="1" dirty="0" err="1" smtClean="0">
                <a:latin typeface="Calibri" pitchFamily="34" charset="0"/>
              </a:rPr>
              <a:t>types</a:t>
            </a:r>
            <a:r>
              <a:rPr lang="es-ES" sz="1200" b="1" dirty="0" smtClean="0">
                <a:latin typeface="Calibri" pitchFamily="34" charset="0"/>
              </a:rPr>
              <a:t> of </a:t>
            </a:r>
            <a:r>
              <a:rPr lang="es-ES" sz="1200" b="1" dirty="0" err="1" smtClean="0">
                <a:latin typeface="Calibri" pitchFamily="34" charset="0"/>
              </a:rPr>
              <a:t>aircrafts</a:t>
            </a:r>
            <a:endParaRPr lang="es-ES" sz="1200" b="1" dirty="0" smtClean="0">
              <a:latin typeface="Calibri" pitchFamily="34" charset="0"/>
            </a:endParaRPr>
          </a:p>
          <a:p>
            <a:pPr>
              <a:spcBef>
                <a:spcPct val="20000"/>
              </a:spcBef>
              <a:buClr>
                <a:srgbClr val="0000FF"/>
              </a:buClr>
              <a:buSzPct val="110000"/>
            </a:pPr>
            <a:r>
              <a:rPr lang="es-ES" sz="1200" b="1" dirty="0" smtClean="0">
                <a:latin typeface="Calibri" pitchFamily="34" charset="0"/>
              </a:rPr>
              <a:t>…</a:t>
            </a:r>
          </a:p>
          <a:p>
            <a:pPr>
              <a:spcBef>
                <a:spcPct val="20000"/>
              </a:spcBef>
              <a:buClr>
                <a:srgbClr val="0000FF"/>
              </a:buClr>
              <a:buSzPct val="110000"/>
            </a:pPr>
            <a:r>
              <a:rPr lang="es-ES" sz="1200" b="1" dirty="0" err="1" smtClean="0">
                <a:latin typeface="Calibri" pitchFamily="34" charset="0"/>
              </a:rPr>
              <a:t>Forecasting</a:t>
            </a:r>
            <a:r>
              <a:rPr lang="es-ES" sz="1200" b="1" dirty="0" smtClean="0">
                <a:latin typeface="Calibri" pitchFamily="34" charset="0"/>
              </a:rPr>
              <a:t> </a:t>
            </a:r>
            <a:r>
              <a:rPr lang="es-ES" sz="1200" b="1" dirty="0" err="1" smtClean="0">
                <a:latin typeface="Calibri" pitchFamily="34" charset="0"/>
              </a:rPr>
              <a:t>accidents</a:t>
            </a:r>
            <a:r>
              <a:rPr lang="es-ES" sz="1200" b="1" dirty="0" smtClean="0">
                <a:latin typeface="Calibri" pitchFamily="34" charset="0"/>
              </a:rPr>
              <a:t> </a:t>
            </a:r>
            <a:r>
              <a:rPr lang="es-ES" sz="1200" b="1" dirty="0" err="1" smtClean="0">
                <a:latin typeface="Calibri" pitchFamily="34" charset="0"/>
              </a:rPr>
              <a:t>for</a:t>
            </a:r>
            <a:r>
              <a:rPr lang="es-ES" sz="1200" b="1" dirty="0" smtClean="0">
                <a:latin typeface="Calibri" pitchFamily="34" charset="0"/>
              </a:rPr>
              <a:t> 88 </a:t>
            </a:r>
            <a:r>
              <a:rPr lang="es-ES" sz="1200" b="1" dirty="0" err="1" smtClean="0">
                <a:latin typeface="Calibri" pitchFamily="34" charset="0"/>
              </a:rPr>
              <a:t>types</a:t>
            </a:r>
            <a:r>
              <a:rPr lang="es-ES" sz="1200" b="1" dirty="0" smtClean="0">
                <a:latin typeface="Calibri" pitchFamily="34" charset="0"/>
              </a:rPr>
              <a:t> of </a:t>
            </a:r>
            <a:r>
              <a:rPr lang="es-ES" sz="1200" b="1" dirty="0" err="1" smtClean="0">
                <a:latin typeface="Calibri" pitchFamily="34" charset="0"/>
              </a:rPr>
              <a:t>events</a:t>
            </a:r>
            <a:endParaRPr lang="es-ES" sz="1200" b="1" dirty="0" smtClean="0">
              <a:latin typeface="Calibri" pitchFamily="34" charset="0"/>
            </a:endParaRPr>
          </a:p>
          <a:p>
            <a:pPr>
              <a:spcBef>
                <a:spcPct val="20000"/>
              </a:spcBef>
              <a:buClr>
                <a:srgbClr val="0000FF"/>
              </a:buClr>
              <a:buSzPct val="110000"/>
            </a:pPr>
            <a:endParaRPr lang="es-ES" sz="1200" b="1" dirty="0" smtClean="0">
              <a:latin typeface="Calibri" pitchFamily="34" charset="0"/>
            </a:endParaRPr>
          </a:p>
          <a:p>
            <a:pPr>
              <a:spcBef>
                <a:spcPct val="20000"/>
              </a:spcBef>
              <a:buClr>
                <a:srgbClr val="0000FF"/>
              </a:buClr>
              <a:buSzPct val="110000"/>
            </a:pPr>
            <a:r>
              <a:rPr lang="es-ES" sz="1200" b="1" dirty="0" smtClean="0">
                <a:latin typeface="Calibri" pitchFamily="34" charset="0"/>
              </a:rPr>
              <a:t>Total of 1760 </a:t>
            </a:r>
            <a:r>
              <a:rPr lang="es-ES" sz="1200" b="1" dirty="0" err="1" smtClean="0">
                <a:latin typeface="Calibri" pitchFamily="34" charset="0"/>
              </a:rPr>
              <a:t>forecasting</a:t>
            </a:r>
            <a:r>
              <a:rPr lang="es-ES" sz="1200" b="1" dirty="0" smtClean="0">
                <a:latin typeface="Calibri" pitchFamily="34" charset="0"/>
              </a:rPr>
              <a:t> </a:t>
            </a:r>
            <a:r>
              <a:rPr lang="es-ES" sz="1200" b="1" dirty="0" err="1" smtClean="0">
                <a:latin typeface="Calibri" pitchFamily="34" charset="0"/>
              </a:rPr>
              <a:t>models</a:t>
            </a:r>
            <a:r>
              <a:rPr lang="es-ES" sz="1200" b="1" dirty="0" smtClean="0">
                <a:latin typeface="Calibri" pitchFamily="34" charset="0"/>
              </a:rPr>
              <a:t> (</a:t>
            </a:r>
            <a:r>
              <a:rPr lang="es-ES" sz="1200" b="1" dirty="0" err="1" smtClean="0">
                <a:latin typeface="Calibri" pitchFamily="34" charset="0"/>
              </a:rPr>
              <a:t>just</a:t>
            </a:r>
            <a:r>
              <a:rPr lang="es-ES" sz="1200" b="1" dirty="0" smtClean="0">
                <a:latin typeface="Calibri" pitchFamily="34" charset="0"/>
              </a:rPr>
              <a:t> </a:t>
            </a:r>
            <a:r>
              <a:rPr lang="es-ES" sz="1200" b="1" dirty="0" err="1" smtClean="0">
                <a:latin typeface="Calibri" pitchFamily="34" charset="0"/>
              </a:rPr>
              <a:t>for</a:t>
            </a:r>
            <a:r>
              <a:rPr lang="es-ES" sz="1200" b="1" dirty="0" smtClean="0">
                <a:latin typeface="Calibri" pitchFamily="34" charset="0"/>
              </a:rPr>
              <a:t> </a:t>
            </a:r>
            <a:r>
              <a:rPr lang="es-ES" sz="1200" b="1" dirty="0" err="1" smtClean="0">
                <a:latin typeface="Calibri" pitchFamily="34" charset="0"/>
              </a:rPr>
              <a:t>consequences</a:t>
            </a:r>
            <a:r>
              <a:rPr lang="es-ES" sz="1200" b="1" dirty="0" smtClean="0">
                <a:latin typeface="Calibri" pitchFamily="34" charset="0"/>
              </a:rPr>
              <a:t>)</a:t>
            </a:r>
          </a:p>
          <a:p>
            <a:pPr>
              <a:spcBef>
                <a:spcPct val="20000"/>
              </a:spcBef>
              <a:buClr>
                <a:srgbClr val="0000FF"/>
              </a:buClr>
              <a:buSzPct val="110000"/>
            </a:pPr>
            <a:endParaRPr lang="es-ES" sz="1200" b="1" dirty="0" smtClean="0">
              <a:latin typeface="Calibri" pitchFamily="34" charset="0"/>
            </a:endParaRPr>
          </a:p>
          <a:p>
            <a:pPr>
              <a:spcBef>
                <a:spcPct val="20000"/>
              </a:spcBef>
              <a:buClr>
                <a:srgbClr val="0000FF"/>
              </a:buClr>
              <a:buSzPct val="110000"/>
            </a:pPr>
            <a:r>
              <a:rPr lang="es-ES" sz="1200" b="1" dirty="0" err="1" smtClean="0">
                <a:latin typeface="Calibri" pitchFamily="34" charset="0"/>
              </a:rPr>
              <a:t>Multiattribute</a:t>
            </a:r>
            <a:r>
              <a:rPr lang="es-ES" sz="1200" b="1" dirty="0" smtClean="0">
                <a:latin typeface="Calibri" pitchFamily="34" charset="0"/>
              </a:rPr>
              <a:t> </a:t>
            </a:r>
            <a:r>
              <a:rPr lang="es-ES" sz="1200" b="1" dirty="0" err="1" smtClean="0">
                <a:latin typeface="Calibri" pitchFamily="34" charset="0"/>
              </a:rPr>
              <a:t>utility</a:t>
            </a:r>
            <a:r>
              <a:rPr lang="es-ES" sz="1200" b="1" dirty="0" smtClean="0">
                <a:latin typeface="Calibri" pitchFamily="34" charset="0"/>
              </a:rPr>
              <a:t> </a:t>
            </a:r>
            <a:r>
              <a:rPr lang="es-ES" sz="1200" b="1" dirty="0" err="1" smtClean="0">
                <a:latin typeface="Calibri" pitchFamily="34" charset="0"/>
              </a:rPr>
              <a:t>function</a:t>
            </a:r>
            <a:r>
              <a:rPr lang="es-ES" sz="1200" b="1" dirty="0" smtClean="0">
                <a:latin typeface="Calibri" pitchFamily="34" charset="0"/>
              </a:rPr>
              <a:t> to </a:t>
            </a:r>
            <a:r>
              <a:rPr lang="es-ES" sz="1200" b="1" dirty="0" err="1" smtClean="0">
                <a:latin typeface="Calibri" pitchFamily="34" charset="0"/>
              </a:rPr>
              <a:t>evaluate</a:t>
            </a:r>
            <a:r>
              <a:rPr lang="es-ES" sz="1200" b="1" dirty="0" smtClean="0">
                <a:latin typeface="Calibri" pitchFamily="34" charset="0"/>
              </a:rPr>
              <a:t> </a:t>
            </a:r>
            <a:r>
              <a:rPr lang="es-ES" sz="1200" b="1" dirty="0" err="1" smtClean="0">
                <a:latin typeface="Calibri" pitchFamily="34" charset="0"/>
              </a:rPr>
              <a:t>them</a:t>
            </a:r>
            <a:endParaRPr lang="es-ES" sz="1200" b="1" dirty="0" smtClean="0">
              <a:latin typeface="Calibri" pitchFamily="34" charset="0"/>
            </a:endParaRPr>
          </a:p>
          <a:p>
            <a:pPr>
              <a:spcBef>
                <a:spcPct val="20000"/>
              </a:spcBef>
              <a:buClr>
                <a:srgbClr val="0000FF"/>
              </a:buClr>
              <a:buSzPct val="110000"/>
            </a:pPr>
            <a:endParaRPr lang="es-ES" sz="1200" b="1" dirty="0" smtClean="0">
              <a:latin typeface="Calibri" pitchFamily="34" charset="0"/>
            </a:endParaRPr>
          </a:p>
          <a:p>
            <a:pPr>
              <a:spcBef>
                <a:spcPct val="20000"/>
              </a:spcBef>
              <a:buClr>
                <a:srgbClr val="0000FF"/>
              </a:buClr>
              <a:buSzPct val="110000"/>
            </a:pPr>
            <a:r>
              <a:rPr lang="en-GB" sz="1200" i="1" kern="1200" dirty="0" smtClean="0">
                <a:solidFill>
                  <a:schemeClr val="tx1"/>
                </a:solidFill>
                <a:effectLst/>
                <a:latin typeface="+mn-lt"/>
                <a:ea typeface="+mn-ea"/>
                <a:cs typeface="+mn-cs"/>
              </a:rPr>
              <a:t>Prediction of consequences and Loss function. </a:t>
            </a:r>
            <a:r>
              <a:rPr lang="en-GB" sz="1200" kern="1200" dirty="0" smtClean="0">
                <a:solidFill>
                  <a:schemeClr val="tx1"/>
                </a:solidFill>
                <a:effectLst/>
                <a:latin typeface="+mn-lt"/>
                <a:ea typeface="+mn-ea"/>
                <a:cs typeface="+mn-cs"/>
              </a:rPr>
              <a:t>We also must evaluate the consequences of various types and classes of incidents. We introduced a </a:t>
            </a:r>
            <a:r>
              <a:rPr lang="en-GB" sz="1200" kern="1200" dirty="0" err="1" smtClean="0">
                <a:solidFill>
                  <a:schemeClr val="tx1"/>
                </a:solidFill>
                <a:effectLst/>
                <a:latin typeface="+mn-lt"/>
                <a:ea typeface="+mn-ea"/>
                <a:cs typeface="+mn-cs"/>
              </a:rPr>
              <a:t>multiattribute</a:t>
            </a:r>
            <a:r>
              <a:rPr lang="en-GB" sz="1200" kern="1200" dirty="0" smtClean="0">
                <a:solidFill>
                  <a:schemeClr val="tx1"/>
                </a:solidFill>
                <a:effectLst/>
                <a:latin typeface="+mn-lt"/>
                <a:ea typeface="+mn-ea"/>
                <a:cs typeface="+mn-cs"/>
              </a:rPr>
              <a:t> utility function over eight identified consequences (see Section 2.2) and assessed it for all cases, together with a methodology to update it as consequence data accumulated</a:t>
            </a:r>
            <a:endParaRPr lang="es-ES_tradnl" sz="1200" b="1" dirty="0" smtClean="0">
              <a:latin typeface="Calibri" pitchFamily="34" charset="0"/>
            </a:endParaRPr>
          </a:p>
          <a:p>
            <a:endParaRPr lang="es-ES" dirty="0"/>
          </a:p>
        </p:txBody>
      </p:sp>
      <p:sp>
        <p:nvSpPr>
          <p:cNvPr id="4" name="Marcador de número de diapositiva 3"/>
          <p:cNvSpPr>
            <a:spLocks noGrp="1"/>
          </p:cNvSpPr>
          <p:nvPr>
            <p:ph type="sldNum" sz="quarter" idx="10"/>
          </p:nvPr>
        </p:nvSpPr>
        <p:spPr/>
        <p:txBody>
          <a:bodyPr/>
          <a:lstStyle/>
          <a:p>
            <a:fld id="{895D3561-EB8E-4BF5-A3A6-3F6F13C5BCAB}" type="slidenum">
              <a:rPr lang="es-ES" smtClean="0"/>
              <a:t>12</a:t>
            </a:fld>
            <a:endParaRPr lang="es-ES"/>
          </a:p>
        </p:txBody>
      </p:sp>
    </p:spTree>
    <p:extLst>
      <p:ext uri="{BB962C8B-B14F-4D97-AF65-F5344CB8AC3E}">
        <p14:creationId xmlns:p14="http://schemas.microsoft.com/office/powerpoint/2010/main" val="41024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Picture 2" descr="LOGO-AESA-INTEGRADO-Pantone116"/>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568" r="40271" b="5750"/>
          <a:stretch>
            <a:fillRect/>
          </a:stretch>
        </p:blipFill>
        <p:spPr bwMode="auto">
          <a:xfrm>
            <a:off x="-11113" y="6249988"/>
            <a:ext cx="2997201" cy="608012"/>
          </a:xfrm>
          <a:prstGeom prst="rect">
            <a:avLst/>
          </a:prstGeom>
          <a:noFill/>
          <a:ln w="9525">
            <a:noFill/>
            <a:miter lim="800000"/>
            <a:headEnd/>
            <a:tailEnd/>
          </a:ln>
        </p:spPr>
      </p:pic>
      <p:pic>
        <p:nvPicPr>
          <p:cNvPr id="4" name="Picture 3" descr="LOGO-AESA-INTEGRADO-Pantone116"/>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1882" t="8568" r="1521" b="5750"/>
          <a:stretch>
            <a:fillRect/>
          </a:stretch>
        </p:blipFill>
        <p:spPr bwMode="auto">
          <a:xfrm>
            <a:off x="2986089" y="6249988"/>
            <a:ext cx="1835150" cy="608012"/>
          </a:xfrm>
          <a:prstGeom prst="rect">
            <a:avLst/>
          </a:prstGeom>
          <a:noFill/>
          <a:ln w="9525">
            <a:noFill/>
            <a:miter lim="800000"/>
            <a:headEnd/>
            <a:tailEnd/>
          </a:ln>
        </p:spPr>
      </p:pic>
      <p:sp>
        <p:nvSpPr>
          <p:cNvPr id="13" name="Text Box 27"/>
          <p:cNvSpPr txBox="1">
            <a:spLocks noChangeArrowheads="1"/>
          </p:cNvSpPr>
          <p:nvPr userDrawn="1"/>
        </p:nvSpPr>
        <p:spPr bwMode="auto">
          <a:xfrm rot="10800000">
            <a:off x="-10123" y="4683127"/>
            <a:ext cx="144073" cy="1482725"/>
          </a:xfrm>
          <a:prstGeom prst="rect">
            <a:avLst/>
          </a:prstGeom>
          <a:noFill/>
          <a:ln>
            <a:noFill/>
          </a:ln>
          <a:effectLst/>
          <a:extLst/>
        </p:spPr>
        <p:txBody>
          <a:bodyPr vert="eaVert" lIns="18000" tIns="36000" rIns="18000" bIns="0">
            <a:spAutoFit/>
          </a:bodyPr>
          <a:lstStyle>
            <a:lvl1pPr eaLnBrk="0" hangingPunct="0">
              <a:defRPr sz="1400" b="1">
                <a:solidFill>
                  <a:srgbClr val="0000FF"/>
                </a:solidFill>
                <a:latin typeface="Verdana" pitchFamily="34" charset="0"/>
              </a:defRPr>
            </a:lvl1pPr>
            <a:lvl2pPr marL="742950" indent="-285750" eaLnBrk="0" hangingPunct="0">
              <a:defRPr sz="1400" b="1">
                <a:solidFill>
                  <a:srgbClr val="0000FF"/>
                </a:solidFill>
                <a:latin typeface="Verdana" pitchFamily="34" charset="0"/>
              </a:defRPr>
            </a:lvl2pPr>
            <a:lvl3pPr marL="1143000" indent="-228600" eaLnBrk="0" hangingPunct="0">
              <a:defRPr sz="1400" b="1">
                <a:solidFill>
                  <a:srgbClr val="0000FF"/>
                </a:solidFill>
                <a:latin typeface="Verdana" pitchFamily="34" charset="0"/>
              </a:defRPr>
            </a:lvl3pPr>
            <a:lvl4pPr marL="1600200" indent="-228600" eaLnBrk="0" hangingPunct="0">
              <a:defRPr sz="1400" b="1">
                <a:solidFill>
                  <a:srgbClr val="0000FF"/>
                </a:solidFill>
                <a:latin typeface="Verdana" pitchFamily="34" charset="0"/>
              </a:defRPr>
            </a:lvl4pPr>
            <a:lvl5pPr marL="2057400" indent="-228600" eaLnBrk="0" hangingPunct="0">
              <a:defRPr sz="1400" b="1">
                <a:solidFill>
                  <a:srgbClr val="0000FF"/>
                </a:solidFill>
                <a:latin typeface="Verdana" pitchFamily="34" charset="0"/>
              </a:defRPr>
            </a:lvl5pPr>
            <a:lvl6pPr marL="2514600" indent="-228600" eaLnBrk="0" fontAlgn="base" hangingPunct="0">
              <a:spcBef>
                <a:spcPct val="0"/>
              </a:spcBef>
              <a:spcAft>
                <a:spcPct val="0"/>
              </a:spcAft>
              <a:defRPr sz="1400" b="1">
                <a:solidFill>
                  <a:srgbClr val="0000FF"/>
                </a:solidFill>
                <a:latin typeface="Verdana" pitchFamily="34" charset="0"/>
              </a:defRPr>
            </a:lvl6pPr>
            <a:lvl7pPr marL="2971800" indent="-228600" eaLnBrk="0" fontAlgn="base" hangingPunct="0">
              <a:spcBef>
                <a:spcPct val="0"/>
              </a:spcBef>
              <a:spcAft>
                <a:spcPct val="0"/>
              </a:spcAft>
              <a:defRPr sz="1400" b="1">
                <a:solidFill>
                  <a:srgbClr val="0000FF"/>
                </a:solidFill>
                <a:latin typeface="Verdana" pitchFamily="34" charset="0"/>
              </a:defRPr>
            </a:lvl7pPr>
            <a:lvl8pPr marL="3429000" indent="-228600" eaLnBrk="0" fontAlgn="base" hangingPunct="0">
              <a:spcBef>
                <a:spcPct val="0"/>
              </a:spcBef>
              <a:spcAft>
                <a:spcPct val="0"/>
              </a:spcAft>
              <a:defRPr sz="1400" b="1">
                <a:solidFill>
                  <a:srgbClr val="0000FF"/>
                </a:solidFill>
                <a:latin typeface="Verdana" pitchFamily="34" charset="0"/>
              </a:defRPr>
            </a:lvl8pPr>
            <a:lvl9pPr marL="3886200" indent="-228600" eaLnBrk="0" fontAlgn="base" hangingPunct="0">
              <a:spcBef>
                <a:spcPct val="0"/>
              </a:spcBef>
              <a:spcAft>
                <a:spcPct val="0"/>
              </a:spcAft>
              <a:defRPr sz="1400" b="1">
                <a:solidFill>
                  <a:srgbClr val="0000FF"/>
                </a:solidFill>
                <a:latin typeface="Verdana" pitchFamily="34" charset="0"/>
              </a:defRPr>
            </a:lvl9pPr>
          </a:lstStyle>
          <a:p>
            <a:pPr eaLnBrk="1" fontAlgn="auto" hangingPunct="1">
              <a:spcBef>
                <a:spcPct val="50000"/>
              </a:spcBef>
              <a:spcAft>
                <a:spcPts val="0"/>
              </a:spcAft>
              <a:defRPr/>
            </a:pPr>
            <a:r>
              <a:rPr lang="es-ES" sz="700" b="0" dirty="0">
                <a:solidFill>
                  <a:prstClr val="black"/>
                </a:solidFill>
                <a:latin typeface="+mn-lt"/>
                <a:cs typeface="+mn-cs"/>
              </a:rPr>
              <a:t>Código de Plantilla: </a:t>
            </a:r>
            <a:r>
              <a:rPr lang="es-ES" sz="700" b="0" dirty="0" smtClean="0">
                <a:solidFill>
                  <a:prstClr val="black"/>
                </a:solidFill>
                <a:latin typeface="+mn-lt"/>
                <a:cs typeface="+mn-cs"/>
              </a:rPr>
              <a:t>F-DEA-CDO-08 2.0</a:t>
            </a:r>
            <a:endParaRPr lang="es-ES" sz="700" b="0" dirty="0">
              <a:solidFill>
                <a:prstClr val="black"/>
              </a:solidFill>
              <a:latin typeface="+mn-lt"/>
              <a:cs typeface="+mn-cs"/>
            </a:endParaRPr>
          </a:p>
        </p:txBody>
      </p:sp>
      <p:sp>
        <p:nvSpPr>
          <p:cNvPr id="14" name="Text Box 53"/>
          <p:cNvSpPr txBox="1">
            <a:spLocks noChangeArrowheads="1"/>
          </p:cNvSpPr>
          <p:nvPr userDrawn="1"/>
        </p:nvSpPr>
        <p:spPr bwMode="auto">
          <a:xfrm rot="16200000">
            <a:off x="6770838" y="4535489"/>
            <a:ext cx="461665" cy="4284662"/>
          </a:xfrm>
          <a:prstGeom prst="rect">
            <a:avLst/>
          </a:prstGeom>
          <a:noFill/>
          <a:ln>
            <a:noFill/>
          </a:ln>
          <a:extLst/>
        </p:spPr>
        <p:txBody>
          <a:bodyPr vert="eaVert">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fontAlgn="auto">
              <a:spcBef>
                <a:spcPts val="0"/>
              </a:spcBef>
              <a:spcAft>
                <a:spcPts val="0"/>
              </a:spcAft>
              <a:defRPr/>
            </a:pPr>
            <a:r>
              <a:rPr lang="es-ES" sz="1000" b="1" kern="1200" dirty="0" smtClean="0">
                <a:solidFill>
                  <a:srgbClr val="0099FF"/>
                </a:solidFill>
                <a:effectLst/>
                <a:latin typeface="+mn-lt"/>
                <a:ea typeface="+mn-ea"/>
                <a:cs typeface="Arial" charset="0"/>
              </a:rPr>
              <a:t>© AESA </a:t>
            </a:r>
            <a:r>
              <a:rPr lang="es-ES" sz="800" dirty="0" smtClean="0">
                <a:solidFill>
                  <a:prstClr val="black"/>
                </a:solidFill>
                <a:latin typeface="+mn-lt"/>
                <a:cs typeface="+mn-cs"/>
              </a:rPr>
              <a:t>Queda terminantemente prohibida la reproducción total o parcial de este documento, así como su uso indebido y/o su exhibición o comunicación a terceros</a:t>
            </a:r>
            <a:r>
              <a:rPr lang="es-ES" sz="800" dirty="0" smtClean="0">
                <a:solidFill>
                  <a:prstClr val="black"/>
                </a:solidFill>
                <a:latin typeface="Verdana" pitchFamily="34" charset="0"/>
                <a:cs typeface="+mn-cs"/>
              </a:rPr>
              <a:t>.</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8931AF5-C796-4DCF-A72E-F70074E0A080}" type="datetimeFigureOut">
              <a:rPr lang="es-ES"/>
              <a:pPr>
                <a:defRPr/>
              </a:pPr>
              <a:t>07/09/2016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752A51A-DE0C-4FD7-BC0B-949A221B9C24}"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FB97F61-D605-4123-B871-4A884755A50E}" type="datetimeFigureOut">
              <a:rPr lang="es-ES"/>
              <a:pPr>
                <a:defRPr/>
              </a:pPr>
              <a:t>07/09/2016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D9946E8-5F88-4D15-9E70-11FE6505D0A8}"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35113143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41709349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2712218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36352270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21211912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36710908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338533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CC7FB98-8EB4-40CB-B7E3-3308328A16B5}" type="datetimeFigureOut">
              <a:rPr lang="es-ES"/>
              <a:pPr>
                <a:defRPr/>
              </a:pPr>
              <a:t>07/09/2016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06558BE-1808-4C75-9366-30DA96E9DF22}"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13762362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15667905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6C2405-6E5E-44C3-9F2D-4FE1AD982A03}" type="datetimeFigureOut">
              <a:rPr lang="es-ES" smtClean="0"/>
              <a:t>07/09/2016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033427-4102-462D-B5BC-A0877F600CA7}" type="slidenum">
              <a:rPr lang="es-ES" smtClean="0"/>
              <a:t>‹Nº›</a:t>
            </a:fld>
            <a:endParaRPr lang="es-ES"/>
          </a:p>
        </p:txBody>
      </p:sp>
    </p:spTree>
    <p:extLst>
      <p:ext uri="{BB962C8B-B14F-4D97-AF65-F5344CB8AC3E}">
        <p14:creationId xmlns:p14="http://schemas.microsoft.com/office/powerpoint/2010/main" val="368562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30312B5-1292-4E5C-A27D-A10DBED69EB5}"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08C53F4-0861-4387-930B-312DE481C0D4}"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A525557-8AA9-45AF-AEA9-25E03CC1A65C}"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2BCEDBF-FB6B-4B29-B9B4-06972288429A}"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93EA658-7907-4979-B0C2-E5C73468804B}" type="datetimeFigureOut">
              <a:rPr lang="es-ES"/>
              <a:pPr>
                <a:defRPr/>
              </a:pPr>
              <a:t>07/09/2016</a:t>
            </a:fld>
            <a:endParaRPr lang="es-ES"/>
          </a:p>
        </p:txBody>
      </p:sp>
      <p:sp>
        <p:nvSpPr>
          <p:cNvPr id="6" name="5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E50A373-FD62-40F5-A650-672613DE2E29}"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5B314AC-D9A0-41ED-81A7-23B6629E2DEA}" type="datetimeFigureOut">
              <a:rPr lang="es-ES"/>
              <a:pPr>
                <a:defRPr/>
              </a:pPr>
              <a:t>07/09/2016</a:t>
            </a:fld>
            <a:endParaRPr lang="es-ES"/>
          </a:p>
        </p:txBody>
      </p:sp>
      <p:sp>
        <p:nvSpPr>
          <p:cNvPr id="8" name="7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9" name="8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0D1E3F1-D318-446F-841B-E93E64B07067}"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F597AA2-F9E7-43C0-9781-3F662616A5BE}" type="datetimeFigureOut">
              <a:rPr lang="es-ES"/>
              <a:pPr>
                <a:defRPr/>
              </a:pPr>
              <a:t>07/09/2016</a:t>
            </a:fld>
            <a:endParaRPr lang="es-ES"/>
          </a:p>
        </p:txBody>
      </p:sp>
      <p:sp>
        <p:nvSpPr>
          <p:cNvPr id="4" name="3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5" name="4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E95FCC7-780F-460E-8071-5B15B45DBA3F}"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EB59631-3E92-4BE8-B804-BB69D2AD174C}" type="datetimeFigureOut">
              <a:rPr lang="es-ES"/>
              <a:pPr>
                <a:defRPr/>
              </a:pPr>
              <a:t>07/09/2016</a:t>
            </a:fld>
            <a:endParaRPr lang="es-ES"/>
          </a:p>
        </p:txBody>
      </p:sp>
      <p:sp>
        <p:nvSpPr>
          <p:cNvPr id="3" name="2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4" name="3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FC1DB1B-D6AD-4D53-8DE5-AEF03CE18320}"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E6B205B-8DDD-4FD4-9B93-F7C82CA613FD}" type="datetimeFigureOut">
              <a:rPr lang="es-ES"/>
              <a:pPr>
                <a:defRPr/>
              </a:pPr>
              <a:t>07/09/2016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87F5B5B-BCDB-49F4-AD01-4C4A6B40D89C}"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3C12616-E87D-4C99-B499-5BDFD829C6E8}" type="datetimeFigureOut">
              <a:rPr lang="es-ES"/>
              <a:pPr>
                <a:defRPr/>
              </a:pPr>
              <a:t>07/09/2016</a:t>
            </a:fld>
            <a:endParaRPr lang="es-ES"/>
          </a:p>
        </p:txBody>
      </p:sp>
      <p:sp>
        <p:nvSpPr>
          <p:cNvPr id="6" name="5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2588EC2-0B01-4A29-8644-9B0F5BC2CD3B}"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EFE639B-82FA-456D-8AD6-57C47403956F}" type="datetimeFigureOut">
              <a:rPr lang="es-ES"/>
              <a:pPr>
                <a:defRPr/>
              </a:pPr>
              <a:t>07/09/2016</a:t>
            </a:fld>
            <a:endParaRPr lang="es-ES"/>
          </a:p>
        </p:txBody>
      </p:sp>
      <p:sp>
        <p:nvSpPr>
          <p:cNvPr id="6" name="5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2B1D81C-84A0-47EF-92CF-D0505843387B}"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24F84B4-618A-4C4D-8A50-021A25FF2C82}"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6DC44F1-54D4-4F4C-9B38-206C964308F5}"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76266DD-DC2C-4229-AEFD-55CF7179AB1E}"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36D3041-432A-49FF-93AE-BAEEB09D7BE9}"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D8D0ED7-86E4-4C5F-A12C-AAB570BE6514}"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B662F9D-FCFF-4ECC-B466-BB1B73A016B8}"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2"/>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9027726-9622-42B6-B969-EA1A9C5543D8}"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45234E7-15E2-4228-8334-88DD17E113C8}"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AE1B57-FF47-4D22-A8B1-5958962795C9}"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87767B0-59B7-42D2-AC6B-A273AB4E62A0}"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B0ADB3F-AE76-4641-AE9A-77FAA67828B2}" type="datetimeFigureOut">
              <a:rPr lang="es-ES"/>
              <a:pPr>
                <a:defRPr/>
              </a:pPr>
              <a:t>07/09/2016</a:t>
            </a:fld>
            <a:endParaRPr lang="es-ES"/>
          </a:p>
        </p:txBody>
      </p:sp>
      <p:sp>
        <p:nvSpPr>
          <p:cNvPr id="6" name="5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001900E-1979-424C-8DEF-5B901CD60BC2}"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4D8EB5E-9B61-4AEF-AECC-23A0FD69D17E}" type="datetimeFigureOut">
              <a:rPr lang="es-ES"/>
              <a:pPr>
                <a:defRPr/>
              </a:pPr>
              <a:t>07/09/2016</a:t>
            </a:fld>
            <a:endParaRPr lang="es-ES"/>
          </a:p>
        </p:txBody>
      </p:sp>
      <p:sp>
        <p:nvSpPr>
          <p:cNvPr id="8" name="7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9" name="8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8226812-9A33-40FF-B4B9-5862DC5AE5FD}"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4856432-F205-4054-897A-8C701EC14458}" type="datetimeFigureOut">
              <a:rPr lang="es-ES"/>
              <a:pPr>
                <a:defRPr/>
              </a:pPr>
              <a:t>07/09/2016</a:t>
            </a:fld>
            <a:endParaRPr lang="es-ES"/>
          </a:p>
        </p:txBody>
      </p:sp>
      <p:sp>
        <p:nvSpPr>
          <p:cNvPr id="4" name="3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5" name="4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9EF245-C615-4D2D-8C72-A03FA33AE7D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A0675FA-8AB8-4CE3-993B-3B99CF36A038}" type="datetimeFigureOut">
              <a:rPr lang="es-ES"/>
              <a:pPr>
                <a:defRPr/>
              </a:pPr>
              <a:t>07/09/2016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DBC282F-9A35-4B7C-BC92-17FF67B73EA0}"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FAB65C4-D30E-4E33-B5BD-07CD3D8DBF32}" type="datetimeFigureOut">
              <a:rPr lang="es-ES"/>
              <a:pPr>
                <a:defRPr/>
              </a:pPr>
              <a:t>07/09/2016</a:t>
            </a:fld>
            <a:endParaRPr lang="es-ES"/>
          </a:p>
        </p:txBody>
      </p:sp>
      <p:sp>
        <p:nvSpPr>
          <p:cNvPr id="3" name="2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4" name="3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AFB6A2A-1BD5-4386-A191-6EA8BF13DEB4}"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2B42309-AD5E-447F-9332-FB4A3E39B2C2}" type="datetimeFigureOut">
              <a:rPr lang="es-ES"/>
              <a:pPr>
                <a:defRPr/>
              </a:pPr>
              <a:t>07/09/2016</a:t>
            </a:fld>
            <a:endParaRPr lang="es-ES"/>
          </a:p>
        </p:txBody>
      </p:sp>
      <p:sp>
        <p:nvSpPr>
          <p:cNvPr id="6" name="5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F875623-E31B-4CF8-888E-9D4AF1D5BDBC}"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9DE2575-FC8A-4BBF-869A-EF7419C01B9E}" type="datetimeFigureOut">
              <a:rPr lang="es-ES"/>
              <a:pPr>
                <a:defRPr/>
              </a:pPr>
              <a:t>07/09/2016</a:t>
            </a:fld>
            <a:endParaRPr lang="es-ES"/>
          </a:p>
        </p:txBody>
      </p:sp>
      <p:sp>
        <p:nvSpPr>
          <p:cNvPr id="6" name="5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7" name="6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6841BF8-6721-4FBD-BF23-F129ABDE84EB}"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4A30982-2B59-4E51-B2D2-205571CBDCF5}"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CF1E196-7850-447B-88BB-1DC5C1945D75}"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91986C2-7A75-4518-A19D-69C9838843C8}" type="datetimeFigureOut">
              <a:rPr lang="es-ES"/>
              <a:pPr>
                <a:defRPr/>
              </a:pPr>
              <a:t>07/09/2016</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9D96E3-70B4-4016-B50E-BCAD4537F66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9F1971-ACF4-497D-9033-B284097CA8DA}" type="datetimeFigureOut">
              <a:rPr lang="es-ES"/>
              <a:pPr>
                <a:defRPr/>
              </a:pPr>
              <a:t>07/09/2016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0149B7D-84F8-486D-9C2A-1AA64265A7CE}"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C7698C3-76A4-4789-B0EE-44A80E81C880}" type="datetimeFigureOut">
              <a:rPr lang="es-ES"/>
              <a:pPr>
                <a:defRPr/>
              </a:pPr>
              <a:t>07/09/2016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DE8A232-5AED-4C55-A01E-12A6C5A6E581}"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7225EEC-49E8-4798-8804-5D981FE48CF5}" type="datetimeFigureOut">
              <a:rPr lang="es-ES"/>
              <a:pPr>
                <a:defRPr/>
              </a:pPr>
              <a:t>07/09/2016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AF6D958-9631-4740-8D02-4B87AF561275}"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778A220-98F3-42BD-9BEF-A04909A50B68}" type="datetimeFigureOut">
              <a:rPr lang="es-ES"/>
              <a:pPr>
                <a:defRPr/>
              </a:pPr>
              <a:t>07/09/2016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C938AA0-B6D9-43FD-9EE3-75ED1EEC28E9}"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DE387C7-1BBE-47FF-BD48-5CCD2EE2DD7B}" type="datetimeFigureOut">
              <a:rPr lang="es-ES"/>
              <a:pPr>
                <a:defRPr/>
              </a:pPr>
              <a:t>07/09/2016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7C34F12-3836-4D6D-9B8B-9AA1237CEA97}" type="slidenum">
              <a:rPr lang="es-ES"/>
              <a:pPr>
                <a:defRPr/>
              </a:pPr>
              <a:t>‹Nº›</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970E919-3B2E-41CB-A40C-3F19EB4D2850}" type="datetimeFigureOut">
              <a:rPr lang="es-ES"/>
              <a:pPr>
                <a:defRPr/>
              </a:pPr>
              <a:t>07/09/2016</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74313E8-FB34-44D0-AEFC-A05DF8ACF37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6"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2" descr="LOGO-AESA-INTEGRADO-Pantone11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t="8568" r="40271" b="5750"/>
          <a:stretch>
            <a:fillRect/>
          </a:stretch>
        </p:blipFill>
        <p:spPr bwMode="auto">
          <a:xfrm>
            <a:off x="-11113" y="6249988"/>
            <a:ext cx="2997201" cy="608012"/>
          </a:xfrm>
          <a:prstGeom prst="rect">
            <a:avLst/>
          </a:prstGeom>
          <a:noFill/>
          <a:ln w="9525">
            <a:noFill/>
            <a:miter lim="800000"/>
            <a:headEnd/>
            <a:tailEnd/>
          </a:ln>
        </p:spPr>
      </p:pic>
      <p:pic>
        <p:nvPicPr>
          <p:cNvPr id="25603" name="Picture 3" descr="LOGO-AESA-INTEGRADO-Pantone11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882" t="8568" r="1521" b="5750"/>
          <a:stretch>
            <a:fillRect/>
          </a:stretch>
        </p:blipFill>
        <p:spPr bwMode="auto">
          <a:xfrm>
            <a:off x="2986089" y="6249988"/>
            <a:ext cx="1835150" cy="608012"/>
          </a:xfrm>
          <a:prstGeom prst="rect">
            <a:avLst/>
          </a:prstGeom>
          <a:noFill/>
          <a:ln w="9525">
            <a:noFill/>
            <a:miter lim="800000"/>
            <a:headEnd/>
            <a:tailEnd/>
          </a:ln>
        </p:spPr>
      </p:pic>
      <p:sp>
        <p:nvSpPr>
          <p:cNvPr id="11" name="Text Box 9"/>
          <p:cNvSpPr txBox="1">
            <a:spLocks noChangeArrowheads="1"/>
          </p:cNvSpPr>
          <p:nvPr/>
        </p:nvSpPr>
        <p:spPr bwMode="auto">
          <a:xfrm>
            <a:off x="1907704" y="2882107"/>
            <a:ext cx="5543550" cy="519112"/>
          </a:xfrm>
          <a:prstGeom prst="rect">
            <a:avLst/>
          </a:prstGeom>
          <a:noFill/>
          <a:ln>
            <a:noFill/>
          </a:ln>
          <a:effectLst/>
          <a:extLst/>
        </p:spPr>
        <p:txBody>
          <a:bodyPr>
            <a:spAutoFit/>
          </a:bodyPr>
          <a:lstStyle>
            <a:lvl1pPr eaLnBrk="0" hangingPunct="0">
              <a:defRPr sz="1400" b="1">
                <a:solidFill>
                  <a:srgbClr val="0000FF"/>
                </a:solidFill>
                <a:latin typeface="Verdana" pitchFamily="34" charset="0"/>
              </a:defRPr>
            </a:lvl1pPr>
            <a:lvl2pPr marL="742950" indent="-285750" eaLnBrk="0" hangingPunct="0">
              <a:defRPr sz="1400" b="1">
                <a:solidFill>
                  <a:srgbClr val="0000FF"/>
                </a:solidFill>
                <a:latin typeface="Verdana" pitchFamily="34" charset="0"/>
              </a:defRPr>
            </a:lvl2pPr>
            <a:lvl3pPr marL="1143000" indent="-228600" eaLnBrk="0" hangingPunct="0">
              <a:defRPr sz="1400" b="1">
                <a:solidFill>
                  <a:srgbClr val="0000FF"/>
                </a:solidFill>
                <a:latin typeface="Verdana" pitchFamily="34" charset="0"/>
              </a:defRPr>
            </a:lvl3pPr>
            <a:lvl4pPr marL="1600200" indent="-228600" eaLnBrk="0" hangingPunct="0">
              <a:defRPr sz="1400" b="1">
                <a:solidFill>
                  <a:srgbClr val="0000FF"/>
                </a:solidFill>
                <a:latin typeface="Verdana" pitchFamily="34" charset="0"/>
              </a:defRPr>
            </a:lvl4pPr>
            <a:lvl5pPr marL="2057400" indent="-228600" eaLnBrk="0" hangingPunct="0">
              <a:defRPr sz="1400" b="1">
                <a:solidFill>
                  <a:srgbClr val="0000FF"/>
                </a:solidFill>
                <a:latin typeface="Verdana" pitchFamily="34" charset="0"/>
              </a:defRPr>
            </a:lvl5pPr>
            <a:lvl6pPr marL="2514600" indent="-228600" eaLnBrk="0" fontAlgn="base" hangingPunct="0">
              <a:spcBef>
                <a:spcPct val="0"/>
              </a:spcBef>
              <a:spcAft>
                <a:spcPct val="0"/>
              </a:spcAft>
              <a:defRPr sz="1400" b="1">
                <a:solidFill>
                  <a:srgbClr val="0000FF"/>
                </a:solidFill>
                <a:latin typeface="Verdana" pitchFamily="34" charset="0"/>
              </a:defRPr>
            </a:lvl6pPr>
            <a:lvl7pPr marL="2971800" indent="-228600" eaLnBrk="0" fontAlgn="base" hangingPunct="0">
              <a:spcBef>
                <a:spcPct val="0"/>
              </a:spcBef>
              <a:spcAft>
                <a:spcPct val="0"/>
              </a:spcAft>
              <a:defRPr sz="1400" b="1">
                <a:solidFill>
                  <a:srgbClr val="0000FF"/>
                </a:solidFill>
                <a:latin typeface="Verdana" pitchFamily="34" charset="0"/>
              </a:defRPr>
            </a:lvl7pPr>
            <a:lvl8pPr marL="3429000" indent="-228600" eaLnBrk="0" fontAlgn="base" hangingPunct="0">
              <a:spcBef>
                <a:spcPct val="0"/>
              </a:spcBef>
              <a:spcAft>
                <a:spcPct val="0"/>
              </a:spcAft>
              <a:defRPr sz="1400" b="1">
                <a:solidFill>
                  <a:srgbClr val="0000FF"/>
                </a:solidFill>
                <a:latin typeface="Verdana" pitchFamily="34" charset="0"/>
              </a:defRPr>
            </a:lvl8pPr>
            <a:lvl9pPr marL="3886200" indent="-228600" eaLnBrk="0" fontAlgn="base" hangingPunct="0">
              <a:spcBef>
                <a:spcPct val="0"/>
              </a:spcBef>
              <a:spcAft>
                <a:spcPct val="0"/>
              </a:spcAft>
              <a:defRPr sz="1400" b="1">
                <a:solidFill>
                  <a:srgbClr val="0000FF"/>
                </a:solidFill>
                <a:latin typeface="Verdana" pitchFamily="34" charset="0"/>
              </a:defRPr>
            </a:lvl9pPr>
          </a:lstStyle>
          <a:p>
            <a:pPr algn="ctr" eaLnBrk="1" fontAlgn="auto" hangingPunct="1">
              <a:spcBef>
                <a:spcPct val="50000"/>
              </a:spcBef>
              <a:spcAft>
                <a:spcPts val="0"/>
              </a:spcAft>
              <a:defRPr/>
            </a:pPr>
            <a:r>
              <a:rPr lang="es-ES" sz="2800" dirty="0" smtClean="0">
                <a:solidFill>
                  <a:srgbClr val="0099FF"/>
                </a:solidFill>
                <a:latin typeface="Calibri" pitchFamily="34" charset="0"/>
                <a:cs typeface="+mn-cs"/>
              </a:rPr>
              <a:t>QUESTIONS?</a:t>
            </a:r>
          </a:p>
        </p:txBody>
      </p:sp>
      <p:sp>
        <p:nvSpPr>
          <p:cNvPr id="7" name="Text Box 27"/>
          <p:cNvSpPr txBox="1">
            <a:spLocks noChangeArrowheads="1"/>
          </p:cNvSpPr>
          <p:nvPr/>
        </p:nvSpPr>
        <p:spPr bwMode="auto">
          <a:xfrm rot="10800000">
            <a:off x="-10123" y="4683127"/>
            <a:ext cx="144073" cy="1482725"/>
          </a:xfrm>
          <a:prstGeom prst="rect">
            <a:avLst/>
          </a:prstGeom>
          <a:noFill/>
          <a:ln>
            <a:noFill/>
          </a:ln>
          <a:effectLst/>
          <a:extLst/>
        </p:spPr>
        <p:txBody>
          <a:bodyPr vert="eaVert" lIns="18000" tIns="36000" rIns="18000" bIns="0">
            <a:spAutoFit/>
          </a:bodyPr>
          <a:lstStyle>
            <a:lvl1pPr eaLnBrk="0" hangingPunct="0">
              <a:defRPr sz="1400" b="1">
                <a:solidFill>
                  <a:srgbClr val="0000FF"/>
                </a:solidFill>
                <a:latin typeface="Verdana" pitchFamily="34" charset="0"/>
              </a:defRPr>
            </a:lvl1pPr>
            <a:lvl2pPr marL="742950" indent="-285750" eaLnBrk="0" hangingPunct="0">
              <a:defRPr sz="1400" b="1">
                <a:solidFill>
                  <a:srgbClr val="0000FF"/>
                </a:solidFill>
                <a:latin typeface="Verdana" pitchFamily="34" charset="0"/>
              </a:defRPr>
            </a:lvl2pPr>
            <a:lvl3pPr marL="1143000" indent="-228600" eaLnBrk="0" hangingPunct="0">
              <a:defRPr sz="1400" b="1">
                <a:solidFill>
                  <a:srgbClr val="0000FF"/>
                </a:solidFill>
                <a:latin typeface="Verdana" pitchFamily="34" charset="0"/>
              </a:defRPr>
            </a:lvl3pPr>
            <a:lvl4pPr marL="1600200" indent="-228600" eaLnBrk="0" hangingPunct="0">
              <a:defRPr sz="1400" b="1">
                <a:solidFill>
                  <a:srgbClr val="0000FF"/>
                </a:solidFill>
                <a:latin typeface="Verdana" pitchFamily="34" charset="0"/>
              </a:defRPr>
            </a:lvl4pPr>
            <a:lvl5pPr marL="2057400" indent="-228600" eaLnBrk="0" hangingPunct="0">
              <a:defRPr sz="1400" b="1">
                <a:solidFill>
                  <a:srgbClr val="0000FF"/>
                </a:solidFill>
                <a:latin typeface="Verdana" pitchFamily="34" charset="0"/>
              </a:defRPr>
            </a:lvl5pPr>
            <a:lvl6pPr marL="2514600" indent="-228600" eaLnBrk="0" fontAlgn="base" hangingPunct="0">
              <a:spcBef>
                <a:spcPct val="0"/>
              </a:spcBef>
              <a:spcAft>
                <a:spcPct val="0"/>
              </a:spcAft>
              <a:defRPr sz="1400" b="1">
                <a:solidFill>
                  <a:srgbClr val="0000FF"/>
                </a:solidFill>
                <a:latin typeface="Verdana" pitchFamily="34" charset="0"/>
              </a:defRPr>
            </a:lvl6pPr>
            <a:lvl7pPr marL="2971800" indent="-228600" eaLnBrk="0" fontAlgn="base" hangingPunct="0">
              <a:spcBef>
                <a:spcPct val="0"/>
              </a:spcBef>
              <a:spcAft>
                <a:spcPct val="0"/>
              </a:spcAft>
              <a:defRPr sz="1400" b="1">
                <a:solidFill>
                  <a:srgbClr val="0000FF"/>
                </a:solidFill>
                <a:latin typeface="Verdana" pitchFamily="34" charset="0"/>
              </a:defRPr>
            </a:lvl7pPr>
            <a:lvl8pPr marL="3429000" indent="-228600" eaLnBrk="0" fontAlgn="base" hangingPunct="0">
              <a:spcBef>
                <a:spcPct val="0"/>
              </a:spcBef>
              <a:spcAft>
                <a:spcPct val="0"/>
              </a:spcAft>
              <a:defRPr sz="1400" b="1">
                <a:solidFill>
                  <a:srgbClr val="0000FF"/>
                </a:solidFill>
                <a:latin typeface="Verdana" pitchFamily="34" charset="0"/>
              </a:defRPr>
            </a:lvl8pPr>
            <a:lvl9pPr marL="3886200" indent="-228600" eaLnBrk="0" fontAlgn="base" hangingPunct="0">
              <a:spcBef>
                <a:spcPct val="0"/>
              </a:spcBef>
              <a:spcAft>
                <a:spcPct val="0"/>
              </a:spcAft>
              <a:defRPr sz="1400" b="1">
                <a:solidFill>
                  <a:srgbClr val="0000FF"/>
                </a:solidFill>
                <a:latin typeface="Verdana" pitchFamily="34" charset="0"/>
              </a:defRPr>
            </a:lvl9pPr>
          </a:lstStyle>
          <a:p>
            <a:pPr eaLnBrk="1" fontAlgn="auto" hangingPunct="1">
              <a:spcBef>
                <a:spcPct val="50000"/>
              </a:spcBef>
              <a:spcAft>
                <a:spcPts val="0"/>
              </a:spcAft>
              <a:defRPr/>
            </a:pPr>
            <a:r>
              <a:rPr lang="es-ES" sz="700" b="0" dirty="0">
                <a:solidFill>
                  <a:prstClr val="black"/>
                </a:solidFill>
                <a:latin typeface="+mn-lt"/>
                <a:cs typeface="+mn-cs"/>
              </a:rPr>
              <a:t>Código de Plantilla: </a:t>
            </a:r>
            <a:r>
              <a:rPr lang="es-ES" sz="700" b="0" dirty="0" smtClean="0">
                <a:solidFill>
                  <a:prstClr val="black"/>
                </a:solidFill>
                <a:latin typeface="+mn-lt"/>
                <a:cs typeface="+mn-cs"/>
              </a:rPr>
              <a:t>F-DEA-CDO-08 2.0</a:t>
            </a:r>
            <a:endParaRPr lang="es-ES" sz="700" b="0" dirty="0">
              <a:solidFill>
                <a:prstClr val="black"/>
              </a:solidFill>
              <a:latin typeface="+mn-lt"/>
              <a:cs typeface="+mn-cs"/>
            </a:endParaRPr>
          </a:p>
        </p:txBody>
      </p:sp>
      <p:sp>
        <p:nvSpPr>
          <p:cNvPr id="8" name="Text Box 53"/>
          <p:cNvSpPr txBox="1">
            <a:spLocks noChangeArrowheads="1"/>
          </p:cNvSpPr>
          <p:nvPr/>
        </p:nvSpPr>
        <p:spPr bwMode="auto">
          <a:xfrm rot="16200000">
            <a:off x="6770838" y="4535489"/>
            <a:ext cx="461665" cy="4284662"/>
          </a:xfrm>
          <a:prstGeom prst="rect">
            <a:avLst/>
          </a:prstGeom>
          <a:noFill/>
          <a:ln>
            <a:noFill/>
          </a:ln>
          <a:extLst/>
        </p:spPr>
        <p:txBody>
          <a:bodyPr vert="eaVert">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fontAlgn="auto">
              <a:spcBef>
                <a:spcPts val="0"/>
              </a:spcBef>
              <a:spcAft>
                <a:spcPts val="0"/>
              </a:spcAft>
              <a:defRPr/>
            </a:pPr>
            <a:r>
              <a:rPr lang="es-ES" sz="1000" b="1" kern="1200" dirty="0" smtClean="0">
                <a:solidFill>
                  <a:srgbClr val="0099FF"/>
                </a:solidFill>
                <a:effectLst/>
                <a:latin typeface="+mn-lt"/>
                <a:ea typeface="+mn-ea"/>
                <a:cs typeface="Arial" charset="0"/>
              </a:rPr>
              <a:t>© AESA </a:t>
            </a:r>
            <a:r>
              <a:rPr lang="es-ES" sz="800" dirty="0" smtClean="0">
                <a:solidFill>
                  <a:prstClr val="black"/>
                </a:solidFill>
                <a:latin typeface="+mn-lt"/>
                <a:cs typeface="+mn-cs"/>
              </a:rPr>
              <a:t>Queda terminantemente prohibida la reproducción total o parcial de este documento, así como su uso indebido y/o su exhibición o comunicación a terceros</a:t>
            </a:r>
            <a:r>
              <a:rPr lang="es-ES" sz="800" dirty="0" smtClean="0">
                <a:solidFill>
                  <a:prstClr val="black"/>
                </a:solidFill>
                <a:latin typeface="Verdana" pitchFamily="34" charset="0"/>
                <a:cs typeface="+mn-cs"/>
              </a:rPr>
              <a:t>.</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55576" y="1412776"/>
            <a:ext cx="7848872" cy="1080120"/>
          </a:xfrm>
          <a:prstGeom prst="rect">
            <a:avLst/>
          </a:prstGeom>
        </p:spPr>
        <p:txBody>
          <a:bodyPr anchor="ctr" anchorCtr="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US" sz="3400" b="1" dirty="0">
                <a:solidFill>
                  <a:srgbClr val="0099FF"/>
                </a:solidFill>
                <a:latin typeface="+mj-lt"/>
              </a:rPr>
              <a:t>Data science to support the development of a </a:t>
            </a:r>
            <a:r>
              <a:rPr lang="en-US" sz="3400" b="1" dirty="0" smtClean="0">
                <a:solidFill>
                  <a:srgbClr val="0099FF"/>
                </a:solidFill>
                <a:latin typeface="+mj-lt"/>
              </a:rPr>
              <a:t>SSP</a:t>
            </a:r>
          </a:p>
          <a:p>
            <a:pPr marL="0" indent="0" algn="ctr" fontAlgn="auto">
              <a:spcAft>
                <a:spcPts val="0"/>
              </a:spcAft>
              <a:buNone/>
              <a:defRPr/>
            </a:pPr>
            <a:r>
              <a:rPr lang="en-GB" sz="3400" b="1" dirty="0" smtClean="0">
                <a:solidFill>
                  <a:srgbClr val="0099FF"/>
                </a:solidFill>
                <a:latin typeface="+mj-lt"/>
              </a:rPr>
              <a:t>- </a:t>
            </a:r>
            <a:r>
              <a:rPr lang="en-GB" sz="3400" b="1" dirty="0" err="1" smtClean="0">
                <a:solidFill>
                  <a:srgbClr val="0099FF"/>
                </a:solidFill>
                <a:latin typeface="+mj-lt"/>
              </a:rPr>
              <a:t>ComplexWorld</a:t>
            </a:r>
            <a:r>
              <a:rPr lang="en-GB" sz="3400" b="1" dirty="0" smtClean="0">
                <a:solidFill>
                  <a:srgbClr val="0099FF"/>
                </a:solidFill>
                <a:latin typeface="+mj-lt"/>
              </a:rPr>
              <a:t> </a:t>
            </a:r>
            <a:r>
              <a:rPr lang="en-GB" sz="3400" b="1" dirty="0">
                <a:solidFill>
                  <a:srgbClr val="0099FF"/>
                </a:solidFill>
                <a:latin typeface="+mj-lt"/>
              </a:rPr>
              <a:t>2016 </a:t>
            </a:r>
            <a:r>
              <a:rPr lang="en-GB" sz="3400" b="1" dirty="0" smtClean="0">
                <a:solidFill>
                  <a:srgbClr val="0099FF"/>
                </a:solidFill>
                <a:latin typeface="+mj-lt"/>
              </a:rPr>
              <a:t>Event -</a:t>
            </a:r>
            <a:endParaRPr lang="en-GB" sz="3400" b="1" dirty="0">
              <a:solidFill>
                <a:srgbClr val="0099FF"/>
              </a:solidFill>
              <a:latin typeface="+mj-lt"/>
            </a:endParaRPr>
          </a:p>
        </p:txBody>
      </p:sp>
      <p:sp>
        <p:nvSpPr>
          <p:cNvPr id="3" name="Text Box 16"/>
          <p:cNvSpPr txBox="1">
            <a:spLocks noChangeArrowheads="1"/>
          </p:cNvSpPr>
          <p:nvPr/>
        </p:nvSpPr>
        <p:spPr bwMode="auto">
          <a:xfrm>
            <a:off x="2447764" y="4365104"/>
            <a:ext cx="5148572" cy="1538883"/>
          </a:xfrm>
          <a:prstGeom prst="rect">
            <a:avLst/>
          </a:prstGeom>
          <a:noFill/>
          <a:ln>
            <a:noFill/>
          </a:ln>
          <a:effectLst/>
          <a:extLst/>
        </p:spPr>
        <p:txBody>
          <a:bodyPr wrap="square">
            <a:spAutoFit/>
          </a:bodyPr>
          <a:lstStyle>
            <a:lvl1pPr eaLnBrk="0" hangingPunct="0">
              <a:defRPr sz="1400" b="1">
                <a:solidFill>
                  <a:srgbClr val="0000FF"/>
                </a:solidFill>
                <a:latin typeface="Verdana" pitchFamily="34" charset="0"/>
              </a:defRPr>
            </a:lvl1pPr>
            <a:lvl2pPr marL="742950" indent="-285750" eaLnBrk="0" hangingPunct="0">
              <a:defRPr sz="1400" b="1">
                <a:solidFill>
                  <a:srgbClr val="0000FF"/>
                </a:solidFill>
                <a:latin typeface="Verdana" pitchFamily="34" charset="0"/>
              </a:defRPr>
            </a:lvl2pPr>
            <a:lvl3pPr marL="1143000" indent="-228600" eaLnBrk="0" hangingPunct="0">
              <a:defRPr sz="1400" b="1">
                <a:solidFill>
                  <a:srgbClr val="0000FF"/>
                </a:solidFill>
                <a:latin typeface="Verdana" pitchFamily="34" charset="0"/>
              </a:defRPr>
            </a:lvl3pPr>
            <a:lvl4pPr marL="1600200" indent="-228600" eaLnBrk="0" hangingPunct="0">
              <a:defRPr sz="1400" b="1">
                <a:solidFill>
                  <a:srgbClr val="0000FF"/>
                </a:solidFill>
                <a:latin typeface="Verdana" pitchFamily="34" charset="0"/>
              </a:defRPr>
            </a:lvl4pPr>
            <a:lvl5pPr marL="2057400" indent="-228600" eaLnBrk="0" hangingPunct="0">
              <a:defRPr sz="1400" b="1">
                <a:solidFill>
                  <a:srgbClr val="0000FF"/>
                </a:solidFill>
                <a:latin typeface="Verdana" pitchFamily="34" charset="0"/>
              </a:defRPr>
            </a:lvl5pPr>
            <a:lvl6pPr marL="2514600" indent="-228600" eaLnBrk="0" fontAlgn="base" hangingPunct="0">
              <a:spcBef>
                <a:spcPct val="0"/>
              </a:spcBef>
              <a:spcAft>
                <a:spcPct val="0"/>
              </a:spcAft>
              <a:defRPr sz="1400" b="1">
                <a:solidFill>
                  <a:srgbClr val="0000FF"/>
                </a:solidFill>
                <a:latin typeface="Verdana" pitchFamily="34" charset="0"/>
              </a:defRPr>
            </a:lvl6pPr>
            <a:lvl7pPr marL="2971800" indent="-228600" eaLnBrk="0" fontAlgn="base" hangingPunct="0">
              <a:spcBef>
                <a:spcPct val="0"/>
              </a:spcBef>
              <a:spcAft>
                <a:spcPct val="0"/>
              </a:spcAft>
              <a:defRPr sz="1400" b="1">
                <a:solidFill>
                  <a:srgbClr val="0000FF"/>
                </a:solidFill>
                <a:latin typeface="Verdana" pitchFamily="34" charset="0"/>
              </a:defRPr>
            </a:lvl7pPr>
            <a:lvl8pPr marL="3429000" indent="-228600" eaLnBrk="0" fontAlgn="base" hangingPunct="0">
              <a:spcBef>
                <a:spcPct val="0"/>
              </a:spcBef>
              <a:spcAft>
                <a:spcPct val="0"/>
              </a:spcAft>
              <a:defRPr sz="1400" b="1">
                <a:solidFill>
                  <a:srgbClr val="0000FF"/>
                </a:solidFill>
                <a:latin typeface="Verdana" pitchFamily="34" charset="0"/>
              </a:defRPr>
            </a:lvl8pPr>
            <a:lvl9pPr marL="3886200" indent="-228600" eaLnBrk="0" fontAlgn="base" hangingPunct="0">
              <a:spcBef>
                <a:spcPct val="0"/>
              </a:spcBef>
              <a:spcAft>
                <a:spcPct val="0"/>
              </a:spcAft>
              <a:defRPr sz="1400" b="1">
                <a:solidFill>
                  <a:srgbClr val="0000FF"/>
                </a:solidFill>
                <a:latin typeface="Verdana" pitchFamily="34" charset="0"/>
              </a:defRPr>
            </a:lvl9pPr>
          </a:lstStyle>
          <a:p>
            <a:pPr eaLnBrk="1" fontAlgn="auto" hangingPunct="1">
              <a:spcBef>
                <a:spcPct val="50000"/>
              </a:spcBef>
              <a:spcAft>
                <a:spcPts val="0"/>
              </a:spcAft>
              <a:defRPr/>
            </a:pPr>
            <a:r>
              <a:rPr lang="en-GB" sz="1600" dirty="0">
                <a:solidFill>
                  <a:schemeClr val="accent1"/>
                </a:solidFill>
                <a:latin typeface="+mj-lt"/>
                <a:cs typeface="+mn-cs"/>
              </a:rPr>
              <a:t>Pablo Hernández-Coronado Quintero</a:t>
            </a:r>
          </a:p>
          <a:p>
            <a:pPr eaLnBrk="1" fontAlgn="auto" hangingPunct="1">
              <a:spcBef>
                <a:spcPct val="50000"/>
              </a:spcBef>
              <a:spcAft>
                <a:spcPts val="0"/>
              </a:spcAft>
              <a:defRPr/>
            </a:pPr>
            <a:r>
              <a:rPr lang="en-US" sz="1600" dirty="0">
                <a:solidFill>
                  <a:schemeClr val="accent1"/>
                </a:solidFill>
                <a:latin typeface="+mj-lt"/>
                <a:cs typeface="+mn-cs"/>
              </a:rPr>
              <a:t>AESA,  Spanish Safety and Security Aviation Agency </a:t>
            </a:r>
            <a:endParaRPr lang="en-US" sz="1600" dirty="0" smtClean="0">
              <a:solidFill>
                <a:schemeClr val="accent1"/>
              </a:solidFill>
              <a:latin typeface="+mj-lt"/>
              <a:cs typeface="+mn-cs"/>
            </a:endParaRPr>
          </a:p>
          <a:p>
            <a:pPr eaLnBrk="1" fontAlgn="auto" hangingPunct="1">
              <a:spcBef>
                <a:spcPct val="50000"/>
              </a:spcBef>
              <a:spcAft>
                <a:spcPts val="0"/>
              </a:spcAft>
              <a:defRPr/>
            </a:pPr>
            <a:endParaRPr lang="en-US" sz="1600" dirty="0">
              <a:solidFill>
                <a:schemeClr val="accent1"/>
              </a:solidFill>
              <a:latin typeface="+mj-lt"/>
              <a:cs typeface="+mn-cs"/>
            </a:endParaRPr>
          </a:p>
          <a:p>
            <a:pPr eaLnBrk="1" fontAlgn="auto" hangingPunct="1">
              <a:spcBef>
                <a:spcPct val="50000"/>
              </a:spcBef>
              <a:spcAft>
                <a:spcPts val="0"/>
              </a:spcAft>
              <a:defRPr/>
            </a:pPr>
            <a:r>
              <a:rPr lang="en-US" sz="2000" dirty="0">
                <a:solidFill>
                  <a:srgbClr val="0099FF"/>
                </a:solidFill>
                <a:latin typeface="+mj-lt"/>
                <a:cs typeface="+mn-cs"/>
              </a:rPr>
              <a:t>Data Science in Aviation Workshop </a:t>
            </a:r>
            <a:endParaRPr lang="en-GB" sz="2000" dirty="0">
              <a:solidFill>
                <a:srgbClr val="0099FF"/>
              </a:solidFill>
              <a:latin typeface="+mj-lt"/>
              <a:cs typeface="+mn-cs"/>
            </a:endParaRPr>
          </a:p>
        </p:txBody>
      </p:sp>
      <p:sp>
        <p:nvSpPr>
          <p:cNvPr id="5" name="Text Box 16"/>
          <p:cNvSpPr txBox="1">
            <a:spLocks noChangeArrowheads="1"/>
          </p:cNvSpPr>
          <p:nvPr/>
        </p:nvSpPr>
        <p:spPr bwMode="auto">
          <a:xfrm>
            <a:off x="2447764" y="2890391"/>
            <a:ext cx="4734756" cy="1077218"/>
          </a:xfrm>
          <a:prstGeom prst="rect">
            <a:avLst/>
          </a:prstGeom>
          <a:noFill/>
          <a:ln>
            <a:noFill/>
          </a:ln>
          <a:effectLst/>
          <a:extLst/>
        </p:spPr>
        <p:txBody>
          <a:bodyPr wrap="square">
            <a:spAutoFit/>
          </a:bodyPr>
          <a:lstStyle>
            <a:lvl1pPr eaLnBrk="0" hangingPunct="0">
              <a:defRPr sz="1400" b="1">
                <a:solidFill>
                  <a:srgbClr val="0000FF"/>
                </a:solidFill>
                <a:latin typeface="Verdana" pitchFamily="34" charset="0"/>
              </a:defRPr>
            </a:lvl1pPr>
            <a:lvl2pPr marL="742950" indent="-285750" eaLnBrk="0" hangingPunct="0">
              <a:defRPr sz="1400" b="1">
                <a:solidFill>
                  <a:srgbClr val="0000FF"/>
                </a:solidFill>
                <a:latin typeface="Verdana" pitchFamily="34" charset="0"/>
              </a:defRPr>
            </a:lvl2pPr>
            <a:lvl3pPr marL="1143000" indent="-228600" eaLnBrk="0" hangingPunct="0">
              <a:defRPr sz="1400" b="1">
                <a:solidFill>
                  <a:srgbClr val="0000FF"/>
                </a:solidFill>
                <a:latin typeface="Verdana" pitchFamily="34" charset="0"/>
              </a:defRPr>
            </a:lvl3pPr>
            <a:lvl4pPr marL="1600200" indent="-228600" eaLnBrk="0" hangingPunct="0">
              <a:defRPr sz="1400" b="1">
                <a:solidFill>
                  <a:srgbClr val="0000FF"/>
                </a:solidFill>
                <a:latin typeface="Verdana" pitchFamily="34" charset="0"/>
              </a:defRPr>
            </a:lvl4pPr>
            <a:lvl5pPr marL="2057400" indent="-228600" eaLnBrk="0" hangingPunct="0">
              <a:defRPr sz="1400" b="1">
                <a:solidFill>
                  <a:srgbClr val="0000FF"/>
                </a:solidFill>
                <a:latin typeface="Verdana" pitchFamily="34" charset="0"/>
              </a:defRPr>
            </a:lvl5pPr>
            <a:lvl6pPr marL="2514600" indent="-228600" eaLnBrk="0" fontAlgn="base" hangingPunct="0">
              <a:spcBef>
                <a:spcPct val="0"/>
              </a:spcBef>
              <a:spcAft>
                <a:spcPct val="0"/>
              </a:spcAft>
              <a:defRPr sz="1400" b="1">
                <a:solidFill>
                  <a:srgbClr val="0000FF"/>
                </a:solidFill>
                <a:latin typeface="Verdana" pitchFamily="34" charset="0"/>
              </a:defRPr>
            </a:lvl6pPr>
            <a:lvl7pPr marL="2971800" indent="-228600" eaLnBrk="0" fontAlgn="base" hangingPunct="0">
              <a:spcBef>
                <a:spcPct val="0"/>
              </a:spcBef>
              <a:spcAft>
                <a:spcPct val="0"/>
              </a:spcAft>
              <a:defRPr sz="1400" b="1">
                <a:solidFill>
                  <a:srgbClr val="0000FF"/>
                </a:solidFill>
                <a:latin typeface="Verdana" pitchFamily="34" charset="0"/>
              </a:defRPr>
            </a:lvl7pPr>
            <a:lvl8pPr marL="3429000" indent="-228600" eaLnBrk="0" fontAlgn="base" hangingPunct="0">
              <a:spcBef>
                <a:spcPct val="0"/>
              </a:spcBef>
              <a:spcAft>
                <a:spcPct val="0"/>
              </a:spcAft>
              <a:defRPr sz="1400" b="1">
                <a:solidFill>
                  <a:srgbClr val="0000FF"/>
                </a:solidFill>
                <a:latin typeface="Verdana" pitchFamily="34" charset="0"/>
              </a:defRPr>
            </a:lvl8pPr>
            <a:lvl9pPr marL="3886200" indent="-228600" eaLnBrk="0" fontAlgn="base" hangingPunct="0">
              <a:spcBef>
                <a:spcPct val="0"/>
              </a:spcBef>
              <a:spcAft>
                <a:spcPct val="0"/>
              </a:spcAft>
              <a:defRPr sz="1400" b="1">
                <a:solidFill>
                  <a:srgbClr val="0000FF"/>
                </a:solidFill>
                <a:latin typeface="Verdana" pitchFamily="34" charset="0"/>
              </a:defRPr>
            </a:lvl9pPr>
          </a:lstStyle>
          <a:p>
            <a:pPr eaLnBrk="1" fontAlgn="auto" hangingPunct="1">
              <a:spcBef>
                <a:spcPct val="50000"/>
              </a:spcBef>
              <a:spcAft>
                <a:spcPts val="0"/>
              </a:spcAft>
              <a:defRPr/>
            </a:pPr>
            <a:r>
              <a:rPr lang="en-GB" sz="1600" dirty="0">
                <a:solidFill>
                  <a:schemeClr val="accent1"/>
                </a:solidFill>
                <a:latin typeface="+mj-lt"/>
                <a:cs typeface="+mn-cs"/>
              </a:rPr>
              <a:t>AESA-RAC  project</a:t>
            </a:r>
          </a:p>
          <a:p>
            <a:pPr eaLnBrk="1" fontAlgn="auto" hangingPunct="1">
              <a:spcBef>
                <a:spcPct val="50000"/>
              </a:spcBef>
              <a:spcAft>
                <a:spcPts val="0"/>
              </a:spcAft>
              <a:defRPr/>
            </a:pPr>
            <a:r>
              <a:rPr lang="es-ES" sz="1600" dirty="0">
                <a:solidFill>
                  <a:schemeClr val="accent1"/>
                </a:solidFill>
                <a:latin typeface="+mj-lt"/>
                <a:cs typeface="+mn-cs"/>
              </a:rPr>
              <a:t>D. Ríos, J. Gómez, C. Alfaro, J. </a:t>
            </a:r>
            <a:r>
              <a:rPr lang="es-ES" sz="1600" dirty="0" smtClean="0">
                <a:solidFill>
                  <a:schemeClr val="accent1"/>
                </a:solidFill>
                <a:latin typeface="+mj-lt"/>
                <a:cs typeface="+mn-cs"/>
              </a:rPr>
              <a:t>Girón, </a:t>
            </a:r>
            <a:r>
              <a:rPr lang="es-ES" sz="1600" dirty="0">
                <a:solidFill>
                  <a:schemeClr val="accent1"/>
                </a:solidFill>
                <a:latin typeface="+mj-lt"/>
                <a:cs typeface="+mn-cs"/>
              </a:rPr>
              <a:t>RAC</a:t>
            </a:r>
          </a:p>
          <a:p>
            <a:pPr eaLnBrk="1" fontAlgn="auto" hangingPunct="1">
              <a:spcBef>
                <a:spcPct val="50000"/>
              </a:spcBef>
              <a:spcAft>
                <a:spcPts val="0"/>
              </a:spcAft>
              <a:defRPr/>
            </a:pPr>
            <a:r>
              <a:rPr lang="es-ES" sz="1600" dirty="0" smtClean="0">
                <a:solidFill>
                  <a:schemeClr val="accent1"/>
                </a:solidFill>
                <a:latin typeface="+mj-lt"/>
                <a:cs typeface="+mn-cs"/>
              </a:rPr>
              <a:t>V. Elvira, F</a:t>
            </a:r>
            <a:r>
              <a:rPr lang="es-ES" sz="1600" dirty="0">
                <a:solidFill>
                  <a:schemeClr val="accent1"/>
                </a:solidFill>
                <a:latin typeface="+mj-lt"/>
                <a:cs typeface="+mn-cs"/>
              </a:rPr>
              <a:t>. Bernal, </a:t>
            </a:r>
            <a:r>
              <a:rPr lang="es-ES" sz="1600" dirty="0" smtClean="0">
                <a:solidFill>
                  <a:schemeClr val="accent1"/>
                </a:solidFill>
                <a:latin typeface="+mj-lt"/>
                <a:cs typeface="+mn-cs"/>
              </a:rPr>
              <a:t>P</a:t>
            </a:r>
            <a:r>
              <a:rPr lang="es-ES" sz="1600" dirty="0">
                <a:solidFill>
                  <a:schemeClr val="accent1"/>
                </a:solidFill>
                <a:latin typeface="+mj-lt"/>
                <a:cs typeface="+mn-cs"/>
              </a:rPr>
              <a:t>. </a:t>
            </a:r>
            <a:r>
              <a:rPr lang="es-ES" sz="1600" dirty="0" smtClean="0">
                <a:solidFill>
                  <a:schemeClr val="accent1"/>
                </a:solidFill>
                <a:latin typeface="+mj-lt"/>
                <a:cs typeface="+mn-cs"/>
              </a:rPr>
              <a:t>Hernández-Coronado, AESA</a:t>
            </a:r>
            <a:endParaRPr lang="es-ES" sz="1600" dirty="0">
              <a:solidFill>
                <a:schemeClr val="accent1"/>
              </a:solidFill>
              <a:latin typeface="+mj-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1979613" y="404813"/>
            <a:ext cx="6985000" cy="576262"/>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n-US" sz="2000" b="1" u="sng" dirty="0" smtClean="0">
                <a:solidFill>
                  <a:srgbClr val="8EB4E3"/>
                </a:solidFill>
                <a:latin typeface="Calibri" pitchFamily="34" charset="0"/>
              </a:rPr>
              <a:t>PREDICTING THE NUMBER OF OCCURRENCES</a:t>
            </a:r>
            <a:endParaRPr lang="en-GB" sz="2000" b="1" u="sng" dirty="0">
              <a:solidFill>
                <a:srgbClr val="8EB4E3"/>
              </a:solidFill>
              <a:latin typeface="Calibri" pitchFamily="34" charset="0"/>
            </a:endParaRPr>
          </a:p>
        </p:txBody>
      </p:sp>
      <p:sp>
        <p:nvSpPr>
          <p:cNvPr id="78850"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sp>
        <p:nvSpPr>
          <p:cNvPr id="78851" name="2 Marcador de contenido"/>
          <p:cNvSpPr>
            <a:spLocks/>
          </p:cNvSpPr>
          <p:nvPr/>
        </p:nvSpPr>
        <p:spPr bwMode="auto">
          <a:xfrm>
            <a:off x="467544" y="1197099"/>
            <a:ext cx="8280400" cy="4895850"/>
          </a:xfrm>
          <a:prstGeom prst="rect">
            <a:avLst/>
          </a:prstGeom>
          <a:solidFill>
            <a:srgbClr val="FFFFFF"/>
          </a:solidFill>
          <a:ln w="9525">
            <a:solidFill>
              <a:srgbClr val="000000"/>
            </a:solidFill>
            <a:miter lim="800000"/>
            <a:headEnd/>
            <a:tailEnd/>
          </a:ln>
        </p:spPr>
        <p:txBody>
          <a:bodyPr/>
          <a:lstStyle/>
          <a:p>
            <a:pPr marL="342900" indent="-342900" eaLnBrk="0" hangingPunct="0">
              <a:spcBef>
                <a:spcPct val="20000"/>
              </a:spcBef>
              <a:buClr>
                <a:schemeClr val="hlink"/>
              </a:buClr>
              <a:buFont typeface="Wingdings" pitchFamily="2" charset="2"/>
              <a:buChar char="Q"/>
            </a:pPr>
            <a:r>
              <a:rPr lang="es-ES" b="1" dirty="0" smtClean="0">
                <a:solidFill>
                  <a:srgbClr val="000000"/>
                </a:solidFill>
                <a:latin typeface="Calibri" pitchFamily="34" charset="0"/>
              </a:rPr>
              <a:t>ID   DLM+POISSON+(EXP)DLM</a:t>
            </a: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sz="3200" dirty="0">
              <a:latin typeface="Calibri" pitchFamily="34" charset="0"/>
            </a:endParaRPr>
          </a:p>
          <a:p>
            <a:pPr marL="342900" indent="-342900" eaLnBrk="0" hangingPunct="0">
              <a:spcBef>
                <a:spcPct val="20000"/>
              </a:spcBef>
              <a:buFont typeface="Arial" charset="0"/>
              <a:buChar char="•"/>
            </a:pPr>
            <a:endParaRPr lang="es-ES" sz="3200" dirty="0">
              <a:latin typeface="Calibri" pitchFamily="34" charset="0"/>
            </a:endParaRPr>
          </a:p>
          <a:p>
            <a:pPr marL="342900" indent="-342900" eaLnBrk="0" hangingPunct="0">
              <a:spcBef>
                <a:spcPct val="20000"/>
              </a:spcBef>
              <a:buClr>
                <a:schemeClr val="hlink"/>
              </a:buClr>
              <a:buFont typeface="Wingdings" pitchFamily="2" charset="2"/>
              <a:buChar char="Q"/>
            </a:pPr>
            <a:r>
              <a:rPr lang="es-ES" b="1" dirty="0" err="1">
                <a:solidFill>
                  <a:srgbClr val="000000"/>
                </a:solidFill>
                <a:latin typeface="Calibri" pitchFamily="34" charset="0"/>
              </a:rPr>
              <a:t>Model</a:t>
            </a: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sz="3200" dirty="0">
              <a:latin typeface="Calibri"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84784"/>
            <a:ext cx="2448371" cy="295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962" y="3645024"/>
            <a:ext cx="3358102" cy="228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094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500"/>
                                        <p:tgtEl>
                                          <p:spTgt spid="78851"/>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ChangeArrowheads="1"/>
          </p:cNvSpPr>
          <p:nvPr/>
        </p:nvSpPr>
        <p:spPr bwMode="auto">
          <a:xfrm>
            <a:off x="1979613" y="404813"/>
            <a:ext cx="6985000" cy="576262"/>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n-US" sz="2000" b="1" u="sng" dirty="0" smtClean="0">
                <a:solidFill>
                  <a:srgbClr val="8EB4E3"/>
                </a:solidFill>
                <a:latin typeface="Calibri" pitchFamily="34" charset="0"/>
              </a:rPr>
              <a:t>PREDICTING OCCURRENCE CLASSES</a:t>
            </a:r>
            <a:endParaRPr lang="en-GB" sz="2000" b="1" u="sng" dirty="0">
              <a:solidFill>
                <a:srgbClr val="8EB4E3"/>
              </a:solidFill>
              <a:latin typeface="Calibri" pitchFamily="34" charset="0"/>
            </a:endParaRPr>
          </a:p>
        </p:txBody>
      </p:sp>
      <p:sp>
        <p:nvSpPr>
          <p:cNvPr id="78850"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sp>
        <p:nvSpPr>
          <p:cNvPr id="78851" name="2 Marcador de contenido"/>
          <p:cNvSpPr>
            <a:spLocks/>
          </p:cNvSpPr>
          <p:nvPr/>
        </p:nvSpPr>
        <p:spPr bwMode="auto">
          <a:xfrm>
            <a:off x="467544" y="1197099"/>
            <a:ext cx="8280400" cy="4895850"/>
          </a:xfrm>
          <a:prstGeom prst="rect">
            <a:avLst/>
          </a:prstGeom>
          <a:solidFill>
            <a:srgbClr val="FFFFFF"/>
          </a:solidFill>
          <a:ln w="9525">
            <a:solidFill>
              <a:srgbClr val="000000"/>
            </a:solidFill>
            <a:miter lim="800000"/>
            <a:headEnd/>
            <a:tailEnd/>
          </a:ln>
        </p:spPr>
        <p:txBody>
          <a:bodyPr/>
          <a:lstStyle/>
          <a:p>
            <a:pPr marL="342900" indent="-342900" eaLnBrk="0" hangingPunct="0">
              <a:spcBef>
                <a:spcPct val="20000"/>
              </a:spcBef>
              <a:buClr>
                <a:schemeClr val="hlink"/>
              </a:buClr>
              <a:buFont typeface="Wingdings" pitchFamily="2" charset="2"/>
              <a:buChar char="Q"/>
            </a:pPr>
            <a:r>
              <a:rPr lang="en-GB" dirty="0"/>
              <a:t>W</a:t>
            </a:r>
            <a:r>
              <a:rPr lang="en-GB" dirty="0" smtClean="0"/>
              <a:t>e </a:t>
            </a:r>
            <a:r>
              <a:rPr lang="en-GB" dirty="0"/>
              <a:t>must also predict the corresponding occurrence classes (severities)</a:t>
            </a: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sz="3200" dirty="0">
              <a:latin typeface="Calibri" pitchFamily="34" charset="0"/>
            </a:endParaRPr>
          </a:p>
          <a:p>
            <a:pPr marL="342900" indent="-342900" eaLnBrk="0" hangingPunct="0">
              <a:spcBef>
                <a:spcPct val="20000"/>
              </a:spcBef>
              <a:buClr>
                <a:schemeClr val="hlink"/>
              </a:buClr>
              <a:buFont typeface="Wingdings" pitchFamily="2" charset="2"/>
              <a:buChar char="Q"/>
            </a:pPr>
            <a:r>
              <a:rPr lang="es-ES" b="1" dirty="0" err="1">
                <a:solidFill>
                  <a:srgbClr val="000000"/>
                </a:solidFill>
                <a:latin typeface="Calibri" pitchFamily="34" charset="0"/>
              </a:rPr>
              <a:t>Model</a:t>
            </a:r>
            <a:endParaRPr lang="es-ES" b="1" dirty="0">
              <a:solidFill>
                <a:srgbClr val="000000"/>
              </a:solidFill>
              <a:latin typeface="Calibri" pitchFamily="34" charset="0"/>
            </a:endParaRPr>
          </a:p>
          <a:p>
            <a:pPr marL="342900" indent="-342900" eaLnBrk="0" hangingPunct="0">
              <a:spcBef>
                <a:spcPct val="20000"/>
              </a:spcBef>
              <a:buFont typeface="Arial" charset="0"/>
              <a:buChar char="•"/>
            </a:pPr>
            <a:r>
              <a:rPr lang="en-GB" dirty="0"/>
              <a:t>assuming that the data D</a:t>
            </a:r>
            <a:r>
              <a:rPr lang="en-GB" baseline="-25000" dirty="0"/>
              <a:t>t</a:t>
            </a:r>
            <a:r>
              <a:rPr lang="en-GB" dirty="0"/>
              <a:t> available until the beginning of the t-</a:t>
            </a:r>
            <a:r>
              <a:rPr lang="en-GB" dirty="0" err="1"/>
              <a:t>th</a:t>
            </a:r>
            <a:r>
              <a:rPr lang="en-GB" dirty="0"/>
              <a:t> period are ((s</a:t>
            </a:r>
            <a:r>
              <a:rPr lang="en-GB" baseline="30000" dirty="0"/>
              <a:t>1</a:t>
            </a:r>
            <a:r>
              <a:rPr lang="en-GB" baseline="-25000" dirty="0"/>
              <a:t>1</a:t>
            </a:r>
            <a:r>
              <a:rPr lang="en-GB" dirty="0"/>
              <a:t>, s</a:t>
            </a:r>
            <a:r>
              <a:rPr lang="en-GB" baseline="30000" dirty="0"/>
              <a:t>2</a:t>
            </a:r>
            <a:r>
              <a:rPr lang="en-GB" baseline="-25000" dirty="0"/>
              <a:t>1</a:t>
            </a:r>
            <a:r>
              <a:rPr lang="en-GB" dirty="0"/>
              <a:t>, ..., s</a:t>
            </a:r>
            <a:r>
              <a:rPr lang="en-GB" baseline="30000" dirty="0"/>
              <a:t>5</a:t>
            </a:r>
            <a:r>
              <a:rPr lang="en-GB" baseline="-25000" dirty="0"/>
              <a:t>1</a:t>
            </a:r>
            <a:r>
              <a:rPr lang="en-GB" dirty="0"/>
              <a:t>),. . .,(s</a:t>
            </a:r>
            <a:r>
              <a:rPr lang="en-GB" baseline="30000" dirty="0"/>
              <a:t>1</a:t>
            </a:r>
            <a:r>
              <a:rPr lang="en-GB" baseline="-25000" dirty="0"/>
              <a:t>t−1</a:t>
            </a:r>
            <a:r>
              <a:rPr lang="en-GB" dirty="0"/>
              <a:t>, s</a:t>
            </a:r>
            <a:r>
              <a:rPr lang="en-GB" baseline="30000" dirty="0"/>
              <a:t>2</a:t>
            </a:r>
            <a:r>
              <a:rPr lang="en-GB" baseline="-25000" dirty="0"/>
              <a:t>t−1</a:t>
            </a:r>
            <a:r>
              <a:rPr lang="en-GB" dirty="0"/>
              <a:t>,...,s</a:t>
            </a:r>
            <a:r>
              <a:rPr lang="en-GB" baseline="30000" dirty="0"/>
              <a:t>5</a:t>
            </a:r>
            <a:r>
              <a:rPr lang="en-GB" baseline="-25000" dirty="0"/>
              <a:t>t−1</a:t>
            </a:r>
            <a:r>
              <a:rPr lang="en-GB" dirty="0"/>
              <a:t>)), and where </a:t>
            </a:r>
            <a:r>
              <a:rPr lang="en-GB" dirty="0" err="1"/>
              <a:t>s</a:t>
            </a:r>
            <a:r>
              <a:rPr lang="en-GB" baseline="-25000" dirty="0" err="1"/>
              <a:t>i</a:t>
            </a:r>
            <a:r>
              <a:rPr lang="en-GB" baseline="30000" dirty="0" err="1"/>
              <a:t>j</a:t>
            </a:r>
            <a:r>
              <a:rPr lang="en-GB" dirty="0"/>
              <a:t> represents the number of occurrences of class </a:t>
            </a:r>
            <a:r>
              <a:rPr lang="en-GB" dirty="0" err="1"/>
              <a:t>i</a:t>
            </a:r>
            <a:r>
              <a:rPr lang="en-GB" dirty="0"/>
              <a:t>, </a:t>
            </a:r>
            <a:r>
              <a:rPr lang="en-GB" dirty="0" err="1"/>
              <a:t>i</a:t>
            </a:r>
            <a:r>
              <a:rPr lang="en-GB" dirty="0"/>
              <a:t> ϵ {1, 2, 3, 4, 5}, in period j, j ϵ {1, . . . , t−1}:</a:t>
            </a:r>
            <a:endParaRPr lang="es-ES" b="1" dirty="0">
              <a:solidFill>
                <a:srgbClr val="000000"/>
              </a:solidFill>
              <a:latin typeface="Calibri" pitchFamily="34" charset="0"/>
            </a:endParaRPr>
          </a:p>
          <a:p>
            <a:pPr marL="342900" indent="-342900" eaLnBrk="0" hangingPunct="0">
              <a:spcBef>
                <a:spcPct val="20000"/>
              </a:spcBef>
              <a:buFont typeface="Arial" charset="0"/>
              <a:buChar char="•"/>
            </a:pPr>
            <a:endParaRPr lang="es-ES" sz="3200" dirty="0">
              <a:latin typeface="Calibri" pitchFamily="34" charset="0"/>
            </a:endParaRPr>
          </a:p>
        </p:txBody>
      </p:sp>
      <p:pic>
        <p:nvPicPr>
          <p:cNvPr id="102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221088"/>
            <a:ext cx="5199379" cy="10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380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txBox="1">
            <a:spLocks noChangeArrowheads="1"/>
          </p:cNvSpPr>
          <p:nvPr/>
        </p:nvSpPr>
        <p:spPr bwMode="auto">
          <a:xfrm>
            <a:off x="1978025" y="836613"/>
            <a:ext cx="6842125" cy="4248150"/>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n-US" sz="2000" b="1" u="sng" dirty="0">
                <a:solidFill>
                  <a:srgbClr val="8EB4E3"/>
                </a:solidFill>
                <a:latin typeface="Calibri" pitchFamily="34" charset="0"/>
              </a:rPr>
              <a:t>PREDICTING </a:t>
            </a:r>
            <a:r>
              <a:rPr lang="es-ES" sz="2000" b="1" u="sng" dirty="0" smtClean="0">
                <a:solidFill>
                  <a:srgbClr val="8EB4E3"/>
                </a:solidFill>
                <a:latin typeface="Calibri" pitchFamily="34" charset="0"/>
              </a:rPr>
              <a:t>INCIDENT </a:t>
            </a:r>
            <a:r>
              <a:rPr lang="es-ES" sz="2000" b="1" u="sng" dirty="0">
                <a:solidFill>
                  <a:srgbClr val="8EB4E3"/>
                </a:solidFill>
                <a:latin typeface="Calibri" pitchFamily="34" charset="0"/>
              </a:rPr>
              <a:t>CONSEQUENCES</a:t>
            </a:r>
            <a:endParaRPr lang="es-ES_tradnl" sz="2000" b="1" u="sng" dirty="0">
              <a:solidFill>
                <a:srgbClr val="8EB4E3"/>
              </a:solidFill>
              <a:latin typeface="Calibri" pitchFamily="34" charset="0"/>
            </a:endParaRPr>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r>
              <a:rPr lang="en-GB" b="1" dirty="0">
                <a:solidFill>
                  <a:srgbClr val="000000"/>
                </a:solidFill>
                <a:latin typeface="Calibri" pitchFamily="34" charset="0"/>
                <a:sym typeface="Wingdings" pitchFamily="2" charset="2"/>
              </a:rPr>
              <a:t>M</a:t>
            </a:r>
            <a:r>
              <a:rPr lang="en-GB" b="1" dirty="0" smtClean="0">
                <a:solidFill>
                  <a:srgbClr val="000000"/>
                </a:solidFill>
                <a:latin typeface="Calibri" pitchFamily="34" charset="0"/>
                <a:sym typeface="Wingdings" pitchFamily="2" charset="2"/>
              </a:rPr>
              <a:t>ultiattribute utility function </a:t>
            </a: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None/>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None/>
            </a:pPr>
            <a:r>
              <a:rPr lang="es-ES" sz="1600" dirty="0">
                <a:latin typeface="Calibri" pitchFamily="34" charset="0"/>
              </a:rPr>
              <a:t>      </a:t>
            </a:r>
          </a:p>
          <a:p>
            <a:pPr marL="742950" lvl="1" indent="-285750">
              <a:spcBef>
                <a:spcPct val="20000"/>
              </a:spcBef>
              <a:buClr>
                <a:srgbClr val="0000FF"/>
              </a:buClr>
              <a:buFont typeface="Wingdings" pitchFamily="2" charset="2"/>
              <a:buNone/>
            </a:pPr>
            <a:r>
              <a:rPr lang="es-ES" sz="1600" dirty="0">
                <a:latin typeface="Calibri" pitchFamily="34" charset="0"/>
              </a:rPr>
              <a:t>      </a:t>
            </a:r>
            <a:endParaRPr lang="es-ES" sz="1600" dirty="0" smtClean="0">
              <a:latin typeface="Calibri" pitchFamily="34" charset="0"/>
            </a:endParaRPr>
          </a:p>
          <a:p>
            <a:pPr marL="742950" lvl="1" indent="-285750">
              <a:spcBef>
                <a:spcPct val="20000"/>
              </a:spcBef>
              <a:buClr>
                <a:srgbClr val="0000FF"/>
              </a:buClr>
              <a:buFont typeface="Wingdings" pitchFamily="2" charset="2"/>
              <a:buNone/>
            </a:pPr>
            <a:endParaRPr lang="es-ES" sz="1600" dirty="0" smtClean="0">
              <a:latin typeface="Calibri" pitchFamily="34" charset="0"/>
            </a:endParaRPr>
          </a:p>
          <a:p>
            <a:pPr marL="742950" lvl="1" indent="-285750">
              <a:spcBef>
                <a:spcPct val="20000"/>
              </a:spcBef>
              <a:buClr>
                <a:srgbClr val="0000FF"/>
              </a:buClr>
              <a:buFont typeface="Wingdings" pitchFamily="2" charset="2"/>
              <a:buNone/>
            </a:pPr>
            <a:endParaRPr lang="es-ES" sz="1600" dirty="0" smtClean="0">
              <a:latin typeface="Calibri" pitchFamily="34" charset="0"/>
            </a:endParaRPr>
          </a:p>
          <a:p>
            <a:pPr marL="342900" indent="-342900"/>
            <a:endParaRPr lang="es-ES" dirty="0"/>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None/>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p:txBody>
      </p:sp>
      <p:sp>
        <p:nvSpPr>
          <p:cNvPr id="86018"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2856"/>
            <a:ext cx="6186280" cy="397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198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txBox="1">
            <a:spLocks noChangeArrowheads="1"/>
          </p:cNvSpPr>
          <p:nvPr/>
        </p:nvSpPr>
        <p:spPr bwMode="auto">
          <a:xfrm>
            <a:off x="1043608" y="460456"/>
            <a:ext cx="6842125" cy="4248150"/>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s-ES" sz="2000" b="1" u="sng" dirty="0">
                <a:solidFill>
                  <a:srgbClr val="8EB4E3"/>
                </a:solidFill>
                <a:latin typeface="Calibri" pitchFamily="34" charset="0"/>
              </a:rPr>
              <a:t>RISK MAPPING</a:t>
            </a:r>
            <a:endParaRPr lang="es-ES_tradnl" sz="2000" b="1" u="sng" dirty="0">
              <a:solidFill>
                <a:srgbClr val="8EB4E3"/>
              </a:solidFill>
              <a:latin typeface="Calibri" pitchFamily="34" charset="0"/>
            </a:endParaRPr>
          </a:p>
          <a:p>
            <a:pPr marL="742950" lvl="1" indent="-285750">
              <a:spcBef>
                <a:spcPct val="20000"/>
              </a:spcBef>
              <a:buClr>
                <a:srgbClr val="0000FF"/>
              </a:buClr>
              <a:buFont typeface="Wingdings" pitchFamily="2" charset="2"/>
              <a:buChar char="Q"/>
            </a:pPr>
            <a:r>
              <a:rPr lang="en-GB" b="1" dirty="0" smtClean="0">
                <a:solidFill>
                  <a:srgbClr val="000000"/>
                </a:solidFill>
                <a:latin typeface="Calibri" pitchFamily="34" charset="0"/>
              </a:rPr>
              <a:t>Mapping (forecasted) incident numbers vs (forecasted) incident costs</a:t>
            </a:r>
            <a:r>
              <a:rPr lang="en-GB" b="1" dirty="0">
                <a:solidFill>
                  <a:srgbClr val="000000"/>
                </a:solidFill>
                <a:latin typeface="Calibri" pitchFamily="34" charset="0"/>
              </a:rPr>
              <a:t>  (expected, boxplots)</a:t>
            </a: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None/>
            </a:pPr>
            <a:endParaRPr lang="es-ES" sz="1600"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None/>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p:txBody>
      </p:sp>
      <p:sp>
        <p:nvSpPr>
          <p:cNvPr id="88066"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801868551"/>
              </p:ext>
            </p:extLst>
          </p:nvPr>
        </p:nvGraphicFramePr>
        <p:xfrm>
          <a:off x="1755373" y="1568005"/>
          <a:ext cx="6096000" cy="731520"/>
        </p:xfrm>
        <a:graphic>
          <a:graphicData uri="http://schemas.openxmlformats.org/drawingml/2006/table">
            <a:tbl>
              <a:tblPr firstRow="1" bandRow="1">
                <a:tableStyleId>{5C22544A-7EE6-4342-B048-85BDC9FD1C3A}</a:tableStyleId>
              </a:tblPr>
              <a:tblGrid>
                <a:gridCol w="3048000"/>
                <a:gridCol w="3048000"/>
              </a:tblGrid>
              <a:tr h="144016">
                <a:tc>
                  <a:txBody>
                    <a:bodyPr/>
                    <a:lstStyle/>
                    <a:p>
                      <a:r>
                        <a:rPr lang="en-GB" noProof="0" dirty="0" smtClean="0"/>
                        <a:t>Less but more expensive</a:t>
                      </a:r>
                      <a:endParaRPr lang="en-GB" noProof="0" dirty="0"/>
                    </a:p>
                  </a:txBody>
                  <a:tcPr/>
                </a:tc>
                <a:tc>
                  <a:txBody>
                    <a:bodyPr/>
                    <a:lstStyle/>
                    <a:p>
                      <a:r>
                        <a:rPr lang="en-GB" noProof="0" dirty="0" smtClean="0"/>
                        <a:t>More and more expensive</a:t>
                      </a:r>
                      <a:endParaRPr lang="en-GB" noProof="0" dirty="0"/>
                    </a:p>
                  </a:txBody>
                  <a:tcPr/>
                </a:tc>
              </a:tr>
              <a:tr h="182932">
                <a:tc>
                  <a:txBody>
                    <a:bodyPr/>
                    <a:lstStyle/>
                    <a:p>
                      <a:r>
                        <a:rPr lang="en-GB" noProof="0" dirty="0" smtClean="0"/>
                        <a:t>Less and less expensive</a:t>
                      </a:r>
                      <a:endParaRPr lang="en-GB" noProof="0" dirty="0"/>
                    </a:p>
                  </a:txBody>
                  <a:tcPr/>
                </a:tc>
                <a:tc>
                  <a:txBody>
                    <a:bodyPr/>
                    <a:lstStyle/>
                    <a:p>
                      <a:r>
                        <a:rPr lang="en-GB" noProof="0" dirty="0" smtClean="0"/>
                        <a:t>More but less expensive</a:t>
                      </a:r>
                      <a:endParaRPr lang="en-GB" noProof="0" dirty="0"/>
                    </a:p>
                  </a:txBody>
                  <a:tcPr/>
                </a:tc>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673" y="2325090"/>
            <a:ext cx="4392488" cy="415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852936"/>
            <a:ext cx="3866698" cy="299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377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8065">
                                            <p:txEl>
                                              <p:pRg st="1" end="1"/>
                                            </p:txEl>
                                          </p:spTgt>
                                        </p:tgtEl>
                                        <p:attrNameLst>
                                          <p:attrName>style.visibility</p:attrName>
                                        </p:attrNameLst>
                                      </p:cBhvr>
                                      <p:to>
                                        <p:strVal val="visible"/>
                                      </p:to>
                                    </p:set>
                                    <p:anim calcmode="lin" valueType="num">
                                      <p:cBhvr>
                                        <p:cTn id="7" dur="1000" fill="hold"/>
                                        <p:tgtEl>
                                          <p:spTgt spid="8806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806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806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806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wheel(1)">
                                      <p:cBhvr>
                                        <p:cTn id="25"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txBox="1">
            <a:spLocks noChangeArrowheads="1"/>
          </p:cNvSpPr>
          <p:nvPr/>
        </p:nvSpPr>
        <p:spPr bwMode="auto">
          <a:xfrm>
            <a:off x="611560" y="383098"/>
            <a:ext cx="6842125" cy="4248150"/>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s-ES" sz="2000" b="1" u="sng" dirty="0" smtClean="0">
                <a:solidFill>
                  <a:srgbClr val="8EB4E3"/>
                </a:solidFill>
                <a:latin typeface="Calibri" pitchFamily="34" charset="0"/>
              </a:rPr>
              <a:t>USES: SCREENING</a:t>
            </a:r>
            <a:endParaRPr lang="es-ES_tradnl" sz="2000" b="1" u="sng" dirty="0">
              <a:solidFill>
                <a:srgbClr val="8EB4E3"/>
              </a:solidFill>
              <a:latin typeface="Calibri" pitchFamily="34" charset="0"/>
            </a:endParaRPr>
          </a:p>
          <a:p>
            <a:pPr marL="742950" lvl="1" indent="-285750">
              <a:spcBef>
                <a:spcPct val="20000"/>
              </a:spcBef>
              <a:buClr>
                <a:srgbClr val="0000FF"/>
              </a:buClr>
              <a:buFont typeface="Wingdings" pitchFamily="2" charset="2"/>
              <a:buNone/>
            </a:pPr>
            <a:endParaRPr lang="es-ES" sz="1600"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None/>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p:txBody>
      </p:sp>
      <p:sp>
        <p:nvSpPr>
          <p:cNvPr id="87042"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04" y="1085056"/>
            <a:ext cx="4726872" cy="21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56992"/>
            <a:ext cx="4067337" cy="288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945" y="1988840"/>
            <a:ext cx="380613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03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txBox="1">
            <a:spLocks noChangeArrowheads="1"/>
          </p:cNvSpPr>
          <p:nvPr/>
        </p:nvSpPr>
        <p:spPr bwMode="auto">
          <a:xfrm>
            <a:off x="611560" y="383098"/>
            <a:ext cx="8064896" cy="5278150"/>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s-ES" sz="2000" b="1" u="sng" dirty="0" smtClean="0">
                <a:solidFill>
                  <a:srgbClr val="8EB4E3"/>
                </a:solidFill>
                <a:latin typeface="Calibri" pitchFamily="34" charset="0"/>
              </a:rPr>
              <a:t>SAFETY RESOURCE ALLOCATION</a:t>
            </a:r>
            <a:endParaRPr lang="es-ES" sz="1600" b="1" dirty="0" smtClean="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r>
              <a:rPr lang="en-US" sz="2400" b="1" dirty="0">
                <a:solidFill>
                  <a:srgbClr val="000000"/>
                </a:solidFill>
                <a:latin typeface="Calibri" pitchFamily="34" charset="0"/>
                <a:sym typeface="Wingdings" pitchFamily="2" charset="2"/>
              </a:rPr>
              <a:t>RIMAS presents two versions of the general model</a:t>
            </a:r>
            <a:r>
              <a:rPr lang="en-US" sz="2400" b="1" dirty="0" smtClean="0">
                <a:solidFill>
                  <a:srgbClr val="000000"/>
                </a:solidFill>
                <a:latin typeface="Calibri" pitchFamily="34" charset="0"/>
                <a:sym typeface="Wingdings" pitchFamily="2" charset="2"/>
              </a:rPr>
              <a:t>:</a:t>
            </a:r>
          </a:p>
          <a:p>
            <a:pPr marL="1200150" lvl="2" indent="-285750">
              <a:spcBef>
                <a:spcPct val="20000"/>
              </a:spcBef>
              <a:buClr>
                <a:srgbClr val="0000FF"/>
              </a:buClr>
              <a:buFont typeface="Wingdings" panose="05000000000000000000" pitchFamily="2" charset="2"/>
              <a:buChar char="Ø"/>
            </a:pPr>
            <a:r>
              <a:rPr lang="en-GB" sz="2400" dirty="0">
                <a:solidFill>
                  <a:srgbClr val="000000"/>
                </a:solidFill>
                <a:latin typeface="Calibri" pitchFamily="34" charset="0"/>
                <a:sym typeface="Wingdings" pitchFamily="2" charset="2"/>
              </a:rPr>
              <a:t>a) stochastic (using Monte Carlo simulation techniques</a:t>
            </a:r>
            <a:r>
              <a:rPr lang="en-GB" sz="2400" dirty="0" smtClean="0">
                <a:solidFill>
                  <a:srgbClr val="000000"/>
                </a:solidFill>
                <a:latin typeface="Calibri" pitchFamily="34" charset="0"/>
                <a:sym typeface="Wingdings" pitchFamily="2" charset="2"/>
              </a:rPr>
              <a:t>)</a:t>
            </a:r>
          </a:p>
          <a:p>
            <a:pPr marL="1200150" lvl="2" indent="-285750">
              <a:spcBef>
                <a:spcPct val="20000"/>
              </a:spcBef>
              <a:buClr>
                <a:srgbClr val="0000FF"/>
              </a:buClr>
              <a:buFont typeface="Wingdings" panose="05000000000000000000" pitchFamily="2" charset="2"/>
              <a:buChar char="Ø"/>
            </a:pPr>
            <a:r>
              <a:rPr lang="en-US" sz="2400" dirty="0">
                <a:solidFill>
                  <a:srgbClr val="000000"/>
                </a:solidFill>
                <a:latin typeface="Calibri" pitchFamily="34" charset="0"/>
                <a:sym typeface="Wingdings" pitchFamily="2" charset="2"/>
              </a:rPr>
              <a:t>b) deterministic (based on the expected values of the relevant random variables</a:t>
            </a:r>
            <a:r>
              <a:rPr lang="en-US" sz="2400" dirty="0" smtClean="0">
                <a:solidFill>
                  <a:srgbClr val="000000"/>
                </a:solidFill>
                <a:latin typeface="Calibri" pitchFamily="34" charset="0"/>
                <a:sym typeface="Wingdings" pitchFamily="2" charset="2"/>
              </a:rPr>
              <a:t>)</a:t>
            </a:r>
            <a:endParaRPr lang="en-GB" sz="2400"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sz="2400"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r>
              <a:rPr lang="en-GB" sz="2400" b="1" dirty="0">
                <a:solidFill>
                  <a:srgbClr val="000000"/>
                </a:solidFill>
                <a:latin typeface="Calibri" pitchFamily="34" charset="0"/>
              </a:rPr>
              <a:t>T</a:t>
            </a:r>
            <a:r>
              <a:rPr lang="en-GB" sz="2400" b="1" dirty="0" smtClean="0">
                <a:solidFill>
                  <a:srgbClr val="000000"/>
                </a:solidFill>
                <a:latin typeface="Calibri" pitchFamily="34" charset="0"/>
              </a:rPr>
              <a:t>o </a:t>
            </a:r>
            <a:r>
              <a:rPr lang="en-GB" sz="2400" b="1" dirty="0">
                <a:solidFill>
                  <a:srgbClr val="000000"/>
                </a:solidFill>
                <a:latin typeface="Calibri" pitchFamily="34" charset="0"/>
              </a:rPr>
              <a:t>be implemented depending on the level of accuracy required and the available computational </a:t>
            </a:r>
            <a:r>
              <a:rPr lang="en-GB" sz="2400" b="1" dirty="0" smtClean="0">
                <a:solidFill>
                  <a:srgbClr val="000000"/>
                </a:solidFill>
                <a:latin typeface="Calibri" pitchFamily="34" charset="0"/>
              </a:rPr>
              <a:t>resources</a:t>
            </a:r>
            <a:endParaRPr lang="es-ES" sz="2400" b="1" dirty="0">
              <a:solidFill>
                <a:srgbClr val="000000"/>
              </a:solidFill>
              <a:latin typeface="Calibri" pitchFamily="34" charset="0"/>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a:p>
            <a:pPr marL="342900" indent="-342900" eaLnBrk="0" hangingPunct="0">
              <a:spcBef>
                <a:spcPct val="20000"/>
              </a:spcBef>
              <a:buFont typeface="Arial" charset="0"/>
              <a:buChar char="•"/>
            </a:pPr>
            <a:endParaRPr lang="es-ES" b="1" dirty="0">
              <a:solidFill>
                <a:srgbClr val="000000"/>
              </a:solidFill>
              <a:latin typeface="Calibri" pitchFamily="34" charset="0"/>
            </a:endParaRPr>
          </a:p>
          <a:p>
            <a:pPr marL="742950" lvl="1" indent="-285750">
              <a:spcBef>
                <a:spcPct val="20000"/>
              </a:spcBef>
              <a:buClr>
                <a:srgbClr val="0000FF"/>
              </a:buClr>
              <a:buFont typeface="Wingdings" pitchFamily="2" charset="2"/>
              <a:buNone/>
            </a:pP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endParaRPr lang="en-GB" b="1" dirty="0">
              <a:solidFill>
                <a:srgbClr val="000000"/>
              </a:solidFill>
              <a:latin typeface="Calibri" pitchFamily="34" charset="0"/>
              <a:sym typeface="Wingdings" pitchFamily="2" charset="2"/>
            </a:endParaRPr>
          </a:p>
        </p:txBody>
      </p:sp>
      <p:sp>
        <p:nvSpPr>
          <p:cNvPr id="87042"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spTree>
    <p:extLst>
      <p:ext uri="{BB962C8B-B14F-4D97-AF65-F5344CB8AC3E}">
        <p14:creationId xmlns:p14="http://schemas.microsoft.com/office/powerpoint/2010/main" val="34898688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7041">
                                            <p:txEl>
                                              <p:pRg st="3" end="3"/>
                                            </p:txEl>
                                          </p:spTgt>
                                        </p:tgtEl>
                                        <p:attrNameLst>
                                          <p:attrName>style.visibility</p:attrName>
                                        </p:attrNameLst>
                                      </p:cBhvr>
                                      <p:to>
                                        <p:strVal val="visible"/>
                                      </p:to>
                                    </p:set>
                                    <p:animEffect transition="in" filter="randombar(horizontal)">
                                      <p:cBhvr>
                                        <p:cTn id="7" dur="500"/>
                                        <p:tgtEl>
                                          <p:spTgt spid="87041">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7041">
                                            <p:txEl>
                                              <p:pRg st="4" end="4"/>
                                            </p:txEl>
                                          </p:spTgt>
                                        </p:tgtEl>
                                        <p:attrNameLst>
                                          <p:attrName>style.visibility</p:attrName>
                                        </p:attrNameLst>
                                      </p:cBhvr>
                                      <p:to>
                                        <p:strVal val="visible"/>
                                      </p:to>
                                    </p:set>
                                    <p:animEffect transition="in" filter="randombar(horizontal)">
                                      <p:cBhvr>
                                        <p:cTn id="10" dur="500"/>
                                        <p:tgtEl>
                                          <p:spTgt spid="87041">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7041">
                                            <p:txEl>
                                              <p:pRg st="5" end="5"/>
                                            </p:txEl>
                                          </p:spTgt>
                                        </p:tgtEl>
                                        <p:attrNameLst>
                                          <p:attrName>style.visibility</p:attrName>
                                        </p:attrNameLst>
                                      </p:cBhvr>
                                      <p:to>
                                        <p:strVal val="visible"/>
                                      </p:to>
                                    </p:set>
                                    <p:animEffect transition="in" filter="randombar(horizontal)">
                                      <p:cBhvr>
                                        <p:cTn id="13" dur="500"/>
                                        <p:tgtEl>
                                          <p:spTgt spid="8704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7041">
                                            <p:txEl>
                                              <p:pRg st="7" end="7"/>
                                            </p:txEl>
                                          </p:spTgt>
                                        </p:tgtEl>
                                        <p:attrNameLst>
                                          <p:attrName>style.visibility</p:attrName>
                                        </p:attrNameLst>
                                      </p:cBhvr>
                                      <p:to>
                                        <p:strVal val="visible"/>
                                      </p:to>
                                    </p:set>
                                    <p:animEffect transition="in" filter="randombar(horizontal)">
                                      <p:cBhvr>
                                        <p:cTn id="18" dur="500"/>
                                        <p:tgtEl>
                                          <p:spTgt spid="870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spc="225" dirty="0">
                <a:solidFill>
                  <a:schemeClr val="tx2"/>
                </a:solidFill>
                <a:latin typeface="+mn-lt"/>
              </a:rPr>
              <a:t>RIMAS: THE ARCHITECTURE</a:t>
            </a:r>
          </a:p>
        </p:txBody>
      </p:sp>
      <p:sp>
        <p:nvSpPr>
          <p:cNvPr id="3" name="Marcador de contenido 2"/>
          <p:cNvSpPr>
            <a:spLocks noGrp="1"/>
          </p:cNvSpPr>
          <p:nvPr>
            <p:ph idx="1"/>
          </p:nvPr>
        </p:nvSpPr>
        <p:spPr/>
        <p:txBody>
          <a:bodyPr>
            <a:normAutofit fontScale="70000" lnSpcReduction="20000"/>
          </a:bodyPr>
          <a:lstStyle/>
          <a:p>
            <a:pPr marL="0" indent="0" algn="just">
              <a:buNone/>
            </a:pPr>
            <a:r>
              <a:rPr lang="en-US" sz="3400" b="1" dirty="0">
                <a:solidFill>
                  <a:srgbClr val="0099FF"/>
                </a:solidFill>
              </a:rPr>
              <a:t>Based on R! and ECCAIRS (and other aviation safety databases), it supports building:</a:t>
            </a:r>
          </a:p>
          <a:p>
            <a:pPr algn="just"/>
            <a:r>
              <a:rPr lang="en-US" dirty="0" smtClean="0">
                <a:solidFill>
                  <a:srgbClr val="C00000"/>
                </a:solidFill>
              </a:rPr>
              <a:t>Forecasting</a:t>
            </a:r>
            <a:r>
              <a:rPr lang="en-US" dirty="0" smtClean="0"/>
              <a:t> models for </a:t>
            </a:r>
            <a:r>
              <a:rPr lang="en-US" dirty="0" smtClean="0">
                <a:solidFill>
                  <a:srgbClr val="C00000"/>
                </a:solidFill>
              </a:rPr>
              <a:t>numbers of </a:t>
            </a:r>
            <a:r>
              <a:rPr lang="en-US" dirty="0" smtClean="0"/>
              <a:t>90 types of </a:t>
            </a:r>
            <a:r>
              <a:rPr lang="en-US" dirty="0" smtClean="0">
                <a:solidFill>
                  <a:srgbClr val="C00000"/>
                </a:solidFill>
              </a:rPr>
              <a:t>occurrences</a:t>
            </a:r>
            <a:r>
              <a:rPr lang="en-US" dirty="0" smtClean="0"/>
              <a:t> (including number of operations)</a:t>
            </a:r>
          </a:p>
          <a:p>
            <a:pPr algn="just"/>
            <a:r>
              <a:rPr lang="en-US" dirty="0" smtClean="0">
                <a:solidFill>
                  <a:srgbClr val="C00000"/>
                </a:solidFill>
              </a:rPr>
              <a:t>Forecasting</a:t>
            </a:r>
            <a:r>
              <a:rPr lang="en-US" dirty="0" smtClean="0"/>
              <a:t> models for occurrence </a:t>
            </a:r>
            <a:r>
              <a:rPr lang="en-US" dirty="0" smtClean="0">
                <a:solidFill>
                  <a:srgbClr val="C00000"/>
                </a:solidFill>
              </a:rPr>
              <a:t>severity</a:t>
            </a:r>
            <a:r>
              <a:rPr lang="en-US" dirty="0" smtClean="0"/>
              <a:t> classes (1 to 5)</a:t>
            </a:r>
          </a:p>
          <a:p>
            <a:pPr algn="just"/>
            <a:r>
              <a:rPr lang="en-US" dirty="0">
                <a:solidFill>
                  <a:srgbClr val="C00000"/>
                </a:solidFill>
              </a:rPr>
              <a:t>F</a:t>
            </a:r>
            <a:r>
              <a:rPr lang="en-US" dirty="0" smtClean="0">
                <a:solidFill>
                  <a:srgbClr val="C00000"/>
                </a:solidFill>
              </a:rPr>
              <a:t>orecasting </a:t>
            </a:r>
            <a:r>
              <a:rPr lang="en-US" dirty="0" smtClean="0"/>
              <a:t>models for occurrence </a:t>
            </a:r>
            <a:r>
              <a:rPr lang="en-US" dirty="0" smtClean="0">
                <a:solidFill>
                  <a:srgbClr val="C00000"/>
                </a:solidFill>
              </a:rPr>
              <a:t>consequences</a:t>
            </a:r>
            <a:r>
              <a:rPr lang="en-US" dirty="0" smtClean="0"/>
              <a:t> (deaths, delays,…)</a:t>
            </a:r>
          </a:p>
          <a:p>
            <a:pPr algn="just"/>
            <a:r>
              <a:rPr lang="en-US" dirty="0" smtClean="0"/>
              <a:t>A </a:t>
            </a:r>
            <a:r>
              <a:rPr lang="en-US" dirty="0" err="1" smtClean="0">
                <a:solidFill>
                  <a:srgbClr val="C00000"/>
                </a:solidFill>
              </a:rPr>
              <a:t>multiattribute</a:t>
            </a:r>
            <a:r>
              <a:rPr lang="en-US" dirty="0" smtClean="0">
                <a:solidFill>
                  <a:srgbClr val="C00000"/>
                </a:solidFill>
              </a:rPr>
              <a:t> utility function </a:t>
            </a:r>
            <a:r>
              <a:rPr lang="en-US" dirty="0" smtClean="0"/>
              <a:t>to assess such  consequences</a:t>
            </a:r>
          </a:p>
          <a:p>
            <a:pPr algn="just"/>
            <a:r>
              <a:rPr lang="en-US" dirty="0" smtClean="0">
                <a:solidFill>
                  <a:srgbClr val="C00000"/>
                </a:solidFill>
              </a:rPr>
              <a:t>Risk maps </a:t>
            </a:r>
            <a:r>
              <a:rPr lang="en-US" dirty="0" smtClean="0"/>
              <a:t>(and risk matrices)</a:t>
            </a:r>
          </a:p>
          <a:p>
            <a:pPr algn="just"/>
            <a:r>
              <a:rPr lang="en-US" dirty="0" smtClean="0">
                <a:solidFill>
                  <a:srgbClr val="C00000"/>
                </a:solidFill>
              </a:rPr>
              <a:t>Screening</a:t>
            </a:r>
            <a:r>
              <a:rPr lang="en-US" dirty="0" smtClean="0"/>
              <a:t> of occurrences</a:t>
            </a:r>
          </a:p>
          <a:p>
            <a:pPr algn="just"/>
            <a:r>
              <a:rPr lang="en-US" dirty="0" smtClean="0">
                <a:solidFill>
                  <a:srgbClr val="C00000"/>
                </a:solidFill>
              </a:rPr>
              <a:t>Optimal assignment of resources</a:t>
            </a:r>
            <a:r>
              <a:rPr lang="en-US" dirty="0" smtClean="0"/>
              <a:t> to reduce and mitigate aviation safety risks</a:t>
            </a:r>
          </a:p>
          <a:p>
            <a:pPr algn="just"/>
            <a:r>
              <a:rPr lang="en-US" dirty="0" smtClean="0"/>
              <a:t>Displaying all types of graphs to build aviation </a:t>
            </a:r>
            <a:r>
              <a:rPr lang="en-US" dirty="0" smtClean="0">
                <a:solidFill>
                  <a:srgbClr val="C00000"/>
                </a:solidFill>
              </a:rPr>
              <a:t>safety reports</a:t>
            </a:r>
            <a:endParaRPr lang="es-ES" dirty="0">
              <a:solidFill>
                <a:srgbClr val="C00000"/>
              </a:solidFill>
            </a:endParaRPr>
          </a:p>
        </p:txBody>
      </p:sp>
    </p:spTree>
    <p:extLst>
      <p:ext uri="{BB962C8B-B14F-4D97-AF65-F5344CB8AC3E}">
        <p14:creationId xmlns:p14="http://schemas.microsoft.com/office/powerpoint/2010/main" val="1429388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spc="225" dirty="0">
                <a:solidFill>
                  <a:schemeClr val="tx2"/>
                </a:solidFill>
                <a:latin typeface="+mn-lt"/>
              </a:rPr>
              <a:t>RIMAS: THE ARCHITECTURE</a:t>
            </a:r>
          </a:p>
        </p:txBody>
      </p:sp>
      <p:sp>
        <p:nvSpPr>
          <p:cNvPr id="29" name="Rectangle 45"/>
          <p:cNvSpPr>
            <a:spLocks noChangeArrowheads="1"/>
          </p:cNvSpPr>
          <p:nvPr/>
        </p:nvSpPr>
        <p:spPr bwMode="auto">
          <a:xfrm>
            <a:off x="1305328" y="2509667"/>
            <a:ext cx="990516" cy="2947813"/>
          </a:xfrm>
          <a:prstGeom prst="rect">
            <a:avLst/>
          </a:prstGeom>
          <a:solidFill>
            <a:srgbClr val="FBFBFB"/>
          </a:solidFill>
          <a:ln w="9525">
            <a:miter lim="800000"/>
            <a:headEnd/>
            <a:tailEnd/>
          </a:ln>
          <a:effectLst/>
          <a:scene3d>
            <a:camera prst="legacyObliqueTopRight"/>
            <a:lightRig rig="legacyFlat4" dir="t"/>
          </a:scene3d>
          <a:sp3d extrusionH="430200" prstMaterial="legacyPlastic">
            <a:bevelT w="13500" h="13500" prst="angle"/>
            <a:bevelB w="13500" h="13500" prst="angle"/>
            <a:extrusionClr>
              <a:srgbClr val="FBFBFB"/>
            </a:extrusionClr>
            <a:contourClr>
              <a:srgbClr val="FBFBFB"/>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r>
              <a:rPr lang="es-ES" altLang="es-ES" sz="1050" b="1" kern="0" dirty="0">
                <a:solidFill>
                  <a:srgbClr val="FFFFFF"/>
                </a:solidFill>
              </a:rPr>
              <a:t>DATA LOAD</a:t>
            </a: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p:txBody>
      </p:sp>
      <p:pic>
        <p:nvPicPr>
          <p:cNvPr id="30" name="Imagen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563" y="3046638"/>
            <a:ext cx="919128" cy="39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ángulo 30"/>
          <p:cNvSpPr/>
          <p:nvPr/>
        </p:nvSpPr>
        <p:spPr>
          <a:xfrm>
            <a:off x="1344509" y="3413350"/>
            <a:ext cx="860849" cy="275485"/>
          </a:xfrm>
          <a:prstGeom prst="rect">
            <a:avLst/>
          </a:prstGeom>
          <a:solidFill>
            <a:srgbClr val="FFFFFF"/>
          </a:solidFill>
          <a:ln w="12700" cap="flat" cmpd="sng" algn="ctr">
            <a:solidFill>
              <a:srgbClr val="000000">
                <a:lumMod val="50000"/>
                <a:lumOff val="50000"/>
              </a:srgbClr>
            </a:solidFill>
            <a:prstDash val="solid"/>
            <a:miter lim="800000"/>
          </a:ln>
          <a:effectLst/>
        </p:spPr>
        <p:txBody>
          <a:bodyPr anchor="ctr"/>
          <a:lstStyle/>
          <a:p>
            <a:pPr algn="ctr" defTabSz="685800">
              <a:defRPr/>
            </a:pPr>
            <a:r>
              <a:rPr lang="en-GB" sz="900" b="1" kern="0" dirty="0">
                <a:solidFill>
                  <a:srgbClr val="000000"/>
                </a:solidFill>
                <a:latin typeface="Arial"/>
                <a:cs typeface="+mn-cs"/>
              </a:rPr>
              <a:t>Operations</a:t>
            </a:r>
          </a:p>
        </p:txBody>
      </p:sp>
      <p:sp>
        <p:nvSpPr>
          <p:cNvPr id="32" name="Rectángulo 31"/>
          <p:cNvSpPr/>
          <p:nvPr/>
        </p:nvSpPr>
        <p:spPr>
          <a:xfrm>
            <a:off x="1305328" y="4173927"/>
            <a:ext cx="927568" cy="275485"/>
          </a:xfrm>
          <a:prstGeom prst="rect">
            <a:avLst/>
          </a:prstGeom>
          <a:solidFill>
            <a:srgbClr val="FFFFFF"/>
          </a:solidFill>
          <a:ln w="12700" cap="flat" cmpd="sng" algn="ctr">
            <a:solidFill>
              <a:srgbClr val="000000">
                <a:lumMod val="50000"/>
                <a:lumOff val="50000"/>
              </a:srgbClr>
            </a:solidFill>
            <a:prstDash val="solid"/>
            <a:miter lim="800000"/>
          </a:ln>
          <a:effectLst/>
        </p:spPr>
        <p:txBody>
          <a:bodyPr anchor="ctr"/>
          <a:lstStyle/>
          <a:p>
            <a:pPr algn="ctr" defTabSz="685800">
              <a:defRPr/>
            </a:pPr>
            <a:r>
              <a:rPr lang="en-GB" sz="900" b="1" kern="0" dirty="0">
                <a:solidFill>
                  <a:srgbClr val="000000"/>
                </a:solidFill>
                <a:latin typeface="Arial"/>
                <a:cs typeface="+mn-cs"/>
              </a:rPr>
              <a:t>Occurrences</a:t>
            </a:r>
          </a:p>
        </p:txBody>
      </p:sp>
      <p:pic>
        <p:nvPicPr>
          <p:cNvPr id="33"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563" y="3775300"/>
            <a:ext cx="919128" cy="39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6"/>
          <p:cNvSpPr>
            <a:spLocks noChangeArrowheads="1"/>
          </p:cNvSpPr>
          <p:nvPr/>
        </p:nvSpPr>
        <p:spPr bwMode="auto">
          <a:xfrm>
            <a:off x="2312621" y="5023074"/>
            <a:ext cx="5418427" cy="280564"/>
          </a:xfrm>
          <a:prstGeom prst="rect">
            <a:avLst/>
          </a:prstGeom>
          <a:solidFill>
            <a:srgbClr val="333399"/>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4B76FF"/>
            </a:extrusionClr>
            <a:contourClr>
              <a:srgbClr val="333399"/>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1050" b="1" kern="0" dirty="0">
                <a:solidFill>
                  <a:srgbClr val="FFFFFF"/>
                </a:solidFill>
              </a:rPr>
              <a:t>RESOURCE ALLOCATION</a:t>
            </a:r>
          </a:p>
        </p:txBody>
      </p:sp>
      <p:sp>
        <p:nvSpPr>
          <p:cNvPr id="35" name="Rectangle 37"/>
          <p:cNvSpPr>
            <a:spLocks noChangeArrowheads="1"/>
          </p:cNvSpPr>
          <p:nvPr/>
        </p:nvSpPr>
        <p:spPr bwMode="auto">
          <a:xfrm>
            <a:off x="2338823" y="4108674"/>
            <a:ext cx="2272786" cy="911512"/>
          </a:xfrm>
          <a:prstGeom prst="rect">
            <a:avLst/>
          </a:prstGeom>
          <a:solidFill>
            <a:srgbClr val="0066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3737FF"/>
            </a:extrusionClr>
            <a:contourClr>
              <a:srgbClr val="0066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1050" b="1" kern="0" dirty="0">
                <a:solidFill>
                  <a:srgbClr val="FFFFFF"/>
                </a:solidFill>
              </a:rPr>
              <a:t>FORECASTING</a:t>
            </a:r>
          </a:p>
          <a:p>
            <a:pPr algn="ctr" defTabSz="685800">
              <a:spcBef>
                <a:spcPct val="0"/>
              </a:spcBef>
              <a:buNone/>
              <a:defRPr/>
            </a:pPr>
            <a:endParaRPr lang="es-ES" altLang="es-ES" sz="450" b="1" kern="0" dirty="0">
              <a:solidFill>
                <a:srgbClr val="FFFFFF"/>
              </a:solidFill>
            </a:endParaRPr>
          </a:p>
          <a:p>
            <a:pPr algn="ctr" defTabSz="685800">
              <a:spcBef>
                <a:spcPct val="0"/>
              </a:spcBef>
              <a:buNone/>
              <a:defRPr/>
            </a:pPr>
            <a:endParaRPr lang="es-ES" altLang="es-ES" sz="30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p:txBody>
      </p:sp>
      <p:sp>
        <p:nvSpPr>
          <p:cNvPr id="36" name="Rectangle 15"/>
          <p:cNvSpPr>
            <a:spLocks noChangeArrowheads="1"/>
          </p:cNvSpPr>
          <p:nvPr/>
        </p:nvSpPr>
        <p:spPr bwMode="auto">
          <a:xfrm>
            <a:off x="2383834" y="4562304"/>
            <a:ext cx="871655" cy="291989"/>
          </a:xfrm>
          <a:prstGeom prst="rect">
            <a:avLst/>
          </a:prstGeom>
          <a:solidFill>
            <a:srgbClr val="3333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3333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OPERATIONS</a:t>
            </a:r>
          </a:p>
        </p:txBody>
      </p:sp>
      <p:sp>
        <p:nvSpPr>
          <p:cNvPr id="37" name="Rectangle 15"/>
          <p:cNvSpPr>
            <a:spLocks noChangeArrowheads="1"/>
          </p:cNvSpPr>
          <p:nvPr/>
        </p:nvSpPr>
        <p:spPr bwMode="auto">
          <a:xfrm>
            <a:off x="3310460" y="4562304"/>
            <a:ext cx="1118984" cy="291989"/>
          </a:xfrm>
          <a:prstGeom prst="rect">
            <a:avLst/>
          </a:prstGeom>
          <a:solidFill>
            <a:srgbClr val="3333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3333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OCCURRENCES</a:t>
            </a:r>
          </a:p>
        </p:txBody>
      </p:sp>
      <p:sp>
        <p:nvSpPr>
          <p:cNvPr id="38" name="Rectangle 27"/>
          <p:cNvSpPr>
            <a:spLocks noChangeArrowheads="1"/>
          </p:cNvSpPr>
          <p:nvPr/>
        </p:nvSpPr>
        <p:spPr bwMode="auto">
          <a:xfrm>
            <a:off x="4627429" y="4106294"/>
            <a:ext cx="3103619" cy="914051"/>
          </a:xfrm>
          <a:prstGeom prst="rect">
            <a:avLst/>
          </a:prstGeom>
          <a:solidFill>
            <a:srgbClr val="0000FE"/>
          </a:solidFill>
          <a:ln w="9525">
            <a:miter lim="800000"/>
            <a:headEnd/>
            <a:tailEnd/>
          </a:ln>
          <a:effectLst/>
          <a:scene3d>
            <a:camera prst="legacyObliqueTopRight"/>
            <a:lightRig rig="legacyFlat4" dir="t"/>
          </a:scene3d>
          <a:sp3d extrusionH="430200" prstMaterial="legacyPlastic">
            <a:bevelT w="13500" h="13500" prst="angle"/>
            <a:bevelB w="13500" h="13500" prst="angle"/>
            <a:extrusionClr>
              <a:srgbClr val="0000FE"/>
            </a:extrusionClr>
            <a:contourClr>
              <a:srgbClr val="0000F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1050" b="1" kern="0" dirty="0">
                <a:solidFill>
                  <a:srgbClr val="FFFFFF"/>
                </a:solidFill>
              </a:rPr>
              <a:t> </a:t>
            </a: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r>
              <a:rPr lang="es-ES" altLang="es-ES" sz="1050" b="1" kern="0" dirty="0">
                <a:solidFill>
                  <a:srgbClr val="FFFFFF"/>
                </a:solidFill>
              </a:rPr>
              <a:t>OCCURRENCES SCREENING</a:t>
            </a:r>
          </a:p>
          <a:p>
            <a:pPr algn="ctr" defTabSz="685800">
              <a:spcBef>
                <a:spcPct val="0"/>
              </a:spcBef>
              <a:buNone/>
              <a:defRPr/>
            </a:pPr>
            <a:endParaRPr lang="es-ES" altLang="es-ES" sz="60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p:txBody>
      </p:sp>
      <p:sp>
        <p:nvSpPr>
          <p:cNvPr id="39" name="Rectangle 34"/>
          <p:cNvSpPr>
            <a:spLocks noChangeArrowheads="1"/>
          </p:cNvSpPr>
          <p:nvPr/>
        </p:nvSpPr>
        <p:spPr bwMode="auto">
          <a:xfrm>
            <a:off x="5201923" y="4557541"/>
            <a:ext cx="886062" cy="312301"/>
          </a:xfrm>
          <a:prstGeom prst="rect">
            <a:avLst/>
          </a:prstGeom>
          <a:solidFill>
            <a:srgbClr val="0000D6"/>
          </a:solidFill>
          <a:ln w="9525">
            <a:miter lim="800000"/>
            <a:headEnd/>
            <a:tailEnd/>
          </a:ln>
          <a:effectLst/>
          <a:scene3d>
            <a:camera prst="legacyObliqueTopRight"/>
            <a:lightRig rig="legacyFlat4" dir="t"/>
          </a:scene3d>
          <a:sp3d extrusionH="430200" prstMaterial="legacyPlastic">
            <a:bevelT w="13500" h="13500" prst="angle"/>
            <a:bevelB w="13500" h="13500" prst="angle"/>
            <a:extrusionClr>
              <a:srgbClr val="0000D6"/>
            </a:extrusionClr>
            <a:contourClr>
              <a:srgbClr val="0000D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RISK MAP</a:t>
            </a:r>
          </a:p>
        </p:txBody>
      </p:sp>
      <p:sp>
        <p:nvSpPr>
          <p:cNvPr id="40" name="Rectangle 37"/>
          <p:cNvSpPr>
            <a:spLocks noChangeArrowheads="1"/>
          </p:cNvSpPr>
          <p:nvPr/>
        </p:nvSpPr>
        <p:spPr bwMode="auto">
          <a:xfrm>
            <a:off x="2348348" y="3769348"/>
            <a:ext cx="2272786" cy="290719"/>
          </a:xfrm>
          <a:prstGeom prst="rect">
            <a:avLst/>
          </a:prstGeom>
          <a:solidFill>
            <a:srgbClr val="333399">
              <a:lumMod val="60000"/>
              <a:lumOff val="40000"/>
            </a:srgbClr>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3737FF"/>
            </a:extrusionClr>
            <a:contourClr>
              <a:srgbClr val="0066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endParaRPr lang="es-ES" altLang="es-ES" sz="1050" b="1" kern="0" dirty="0">
              <a:solidFill>
                <a:srgbClr val="FFFFFF"/>
              </a:solidFill>
            </a:endParaRPr>
          </a:p>
          <a:p>
            <a:pPr algn="ctr" defTabSz="685800">
              <a:spcBef>
                <a:spcPct val="0"/>
              </a:spcBef>
              <a:buNone/>
              <a:defRPr/>
            </a:pPr>
            <a:r>
              <a:rPr lang="es-ES" altLang="es-ES" sz="1050" b="1" kern="0" dirty="0">
                <a:solidFill>
                  <a:srgbClr val="FFFFFF"/>
                </a:solidFill>
              </a:rPr>
              <a:t>CORRELATION ANALYSIS</a:t>
            </a:r>
          </a:p>
          <a:p>
            <a:pPr algn="ctr" defTabSz="685800">
              <a:spcBef>
                <a:spcPct val="0"/>
              </a:spcBef>
              <a:buNone/>
              <a:defRPr/>
            </a:pPr>
            <a:endParaRPr lang="es-ES" altLang="es-ES" sz="1050" b="1" kern="0" dirty="0">
              <a:solidFill>
                <a:srgbClr val="FFFFFF"/>
              </a:solidFill>
            </a:endParaRPr>
          </a:p>
        </p:txBody>
      </p:sp>
      <p:sp>
        <p:nvSpPr>
          <p:cNvPr id="41" name="Rectangle 35"/>
          <p:cNvSpPr>
            <a:spLocks noChangeArrowheads="1"/>
          </p:cNvSpPr>
          <p:nvPr/>
        </p:nvSpPr>
        <p:spPr bwMode="auto">
          <a:xfrm>
            <a:off x="4627429" y="3794349"/>
            <a:ext cx="3103619" cy="270408"/>
          </a:xfrm>
          <a:prstGeom prst="rect">
            <a:avLst/>
          </a:prstGeom>
          <a:solidFill>
            <a:srgbClr val="2D2D8A">
              <a:lumMod val="75000"/>
            </a:srgbClr>
          </a:solidFill>
          <a:ln w="9525">
            <a:miter lim="800000"/>
            <a:headEnd/>
            <a:tailEnd/>
          </a:ln>
          <a:effectLst/>
          <a:scene3d>
            <a:camera prst="legacyObliqueTopRight"/>
            <a:lightRig rig="legacyFlat4" dir="t"/>
          </a:scene3d>
          <a:sp3d extrusionH="430200" prstMaterial="legacyPlastic">
            <a:bevelT w="13500" h="13500" prst="angle"/>
            <a:bevelB w="13500" h="13500" prst="angle"/>
            <a:extrusionClr>
              <a:srgbClr val="0000CC"/>
            </a:extrusionClr>
            <a:contourClr>
              <a:srgbClr val="0000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1050" b="1" kern="0" dirty="0">
                <a:solidFill>
                  <a:srgbClr val="FFFFFF"/>
                </a:solidFill>
              </a:rPr>
              <a:t>CONSEQUENCE ASSESSMENT</a:t>
            </a:r>
          </a:p>
        </p:txBody>
      </p:sp>
      <p:sp>
        <p:nvSpPr>
          <p:cNvPr id="42" name="Rectangle 16"/>
          <p:cNvSpPr>
            <a:spLocks noChangeArrowheads="1"/>
          </p:cNvSpPr>
          <p:nvPr/>
        </p:nvSpPr>
        <p:spPr bwMode="auto">
          <a:xfrm>
            <a:off x="2356685" y="2514428"/>
            <a:ext cx="2272785" cy="1259359"/>
          </a:xfrm>
          <a:prstGeom prst="rect">
            <a:avLst/>
          </a:prstGeom>
          <a:solidFill>
            <a:srgbClr val="0000CC"/>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0000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r>
              <a:rPr lang="es-ES" altLang="es-ES" sz="1050" b="1" kern="0" dirty="0">
                <a:solidFill>
                  <a:srgbClr val="FFFFFF"/>
                </a:solidFill>
              </a:rPr>
              <a:t>EFFECTS ANALYSIS</a:t>
            </a: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p:txBody>
      </p:sp>
      <p:sp>
        <p:nvSpPr>
          <p:cNvPr id="43" name="Rectangle 17"/>
          <p:cNvSpPr>
            <a:spLocks noChangeArrowheads="1"/>
          </p:cNvSpPr>
          <p:nvPr/>
        </p:nvSpPr>
        <p:spPr bwMode="auto">
          <a:xfrm>
            <a:off x="2524328" y="3294288"/>
            <a:ext cx="871655" cy="291989"/>
          </a:xfrm>
          <a:prstGeom prst="rect">
            <a:avLst/>
          </a:prstGeom>
          <a:solidFill>
            <a:srgbClr val="0319BD"/>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0319BD"/>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LINEAR</a:t>
            </a:r>
          </a:p>
        </p:txBody>
      </p:sp>
      <p:sp>
        <p:nvSpPr>
          <p:cNvPr id="44" name="Rectangle 15"/>
          <p:cNvSpPr>
            <a:spLocks noChangeArrowheads="1"/>
          </p:cNvSpPr>
          <p:nvPr/>
        </p:nvSpPr>
        <p:spPr bwMode="auto">
          <a:xfrm>
            <a:off x="2560046" y="2926385"/>
            <a:ext cx="871655" cy="291989"/>
          </a:xfrm>
          <a:prstGeom prst="rect">
            <a:avLst/>
          </a:prstGeom>
          <a:solidFill>
            <a:srgbClr val="0319BD"/>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0319BD"/>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STRESS</a:t>
            </a:r>
          </a:p>
        </p:txBody>
      </p:sp>
      <p:sp>
        <p:nvSpPr>
          <p:cNvPr id="45" name="Rectangle 18"/>
          <p:cNvSpPr>
            <a:spLocks noChangeArrowheads="1"/>
          </p:cNvSpPr>
          <p:nvPr/>
        </p:nvSpPr>
        <p:spPr bwMode="auto">
          <a:xfrm>
            <a:off x="3497069" y="3294288"/>
            <a:ext cx="871655" cy="291989"/>
          </a:xfrm>
          <a:prstGeom prst="rect">
            <a:avLst/>
          </a:prstGeom>
          <a:solidFill>
            <a:srgbClr val="0319BD"/>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0319BD"/>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GROUP</a:t>
            </a:r>
          </a:p>
        </p:txBody>
      </p:sp>
      <p:sp>
        <p:nvSpPr>
          <p:cNvPr id="46" name="Rectangle 20"/>
          <p:cNvSpPr>
            <a:spLocks noChangeArrowheads="1"/>
          </p:cNvSpPr>
          <p:nvPr/>
        </p:nvSpPr>
        <p:spPr bwMode="auto">
          <a:xfrm>
            <a:off x="3517309" y="2926385"/>
            <a:ext cx="871655" cy="291989"/>
          </a:xfrm>
          <a:prstGeom prst="rect">
            <a:avLst/>
          </a:prstGeom>
          <a:solidFill>
            <a:srgbClr val="0319BD"/>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0319BD"/>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SEASONAL</a:t>
            </a:r>
          </a:p>
        </p:txBody>
      </p:sp>
      <p:sp>
        <p:nvSpPr>
          <p:cNvPr id="47" name="Rectangle 35"/>
          <p:cNvSpPr>
            <a:spLocks noChangeArrowheads="1"/>
          </p:cNvSpPr>
          <p:nvPr/>
        </p:nvSpPr>
        <p:spPr bwMode="auto">
          <a:xfrm>
            <a:off x="6173044" y="4536109"/>
            <a:ext cx="937689" cy="335152"/>
          </a:xfrm>
          <a:prstGeom prst="rect">
            <a:avLst/>
          </a:prstGeom>
          <a:solidFill>
            <a:srgbClr val="0000CC"/>
          </a:solidFill>
          <a:ln w="9525">
            <a:miter lim="800000"/>
            <a:headEnd/>
            <a:tailEnd/>
          </a:ln>
          <a:effectLst/>
          <a:scene3d>
            <a:camera prst="legacyObliqueTopRight"/>
            <a:lightRig rig="legacyFlat4" dir="t"/>
          </a:scene3d>
          <a:sp3d extrusionH="430200" prstMaterial="legacyPlastic">
            <a:bevelT w="13500" h="13500" prst="angle"/>
            <a:bevelB w="13500" h="13500" prst="angle"/>
            <a:extrusionClr>
              <a:srgbClr val="0000CC"/>
            </a:extrusionClr>
            <a:contourClr>
              <a:srgbClr val="0000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RISK MATRIX</a:t>
            </a:r>
          </a:p>
        </p:txBody>
      </p:sp>
      <p:sp>
        <p:nvSpPr>
          <p:cNvPr id="48" name="Rectangle 16"/>
          <p:cNvSpPr>
            <a:spLocks noChangeArrowheads="1"/>
          </p:cNvSpPr>
          <p:nvPr/>
        </p:nvSpPr>
        <p:spPr bwMode="auto">
          <a:xfrm>
            <a:off x="4650202" y="2501331"/>
            <a:ext cx="3085609" cy="1259359"/>
          </a:xfrm>
          <a:prstGeom prst="rect">
            <a:avLst/>
          </a:prstGeom>
          <a:solidFill>
            <a:srgbClr val="0066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0066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endParaRPr lang="es-ES" altLang="es-ES" sz="1050" b="1" kern="0" dirty="0">
              <a:solidFill>
                <a:srgbClr val="FFFFFF"/>
              </a:solidFill>
            </a:endParaRPr>
          </a:p>
          <a:p>
            <a:pPr algn="ctr" defTabSz="685800">
              <a:spcBef>
                <a:spcPct val="0"/>
              </a:spcBef>
              <a:buNone/>
              <a:defRPr/>
            </a:pPr>
            <a:r>
              <a:rPr lang="es-ES" altLang="es-ES" sz="1050" b="1" kern="0" dirty="0">
                <a:solidFill>
                  <a:srgbClr val="FFFFFF"/>
                </a:solidFill>
              </a:rPr>
              <a:t>EXPLORATORY ANALYSIS</a:t>
            </a: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4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a:p>
            <a:pPr algn="ctr" defTabSz="685800">
              <a:spcBef>
                <a:spcPct val="0"/>
              </a:spcBef>
              <a:buNone/>
              <a:defRPr/>
            </a:pPr>
            <a:endParaRPr lang="es-ES" altLang="es-ES" sz="1350" kern="0" dirty="0">
              <a:solidFill>
                <a:srgbClr val="000000"/>
              </a:solidFill>
            </a:endParaRPr>
          </a:p>
        </p:txBody>
      </p:sp>
      <p:sp>
        <p:nvSpPr>
          <p:cNvPr id="49" name="Rectangle 17"/>
          <p:cNvSpPr>
            <a:spLocks noChangeArrowheads="1"/>
          </p:cNvSpPr>
          <p:nvPr/>
        </p:nvSpPr>
        <p:spPr bwMode="auto">
          <a:xfrm>
            <a:off x="4774371" y="3287142"/>
            <a:ext cx="1329093" cy="299606"/>
          </a:xfrm>
          <a:prstGeom prst="rect">
            <a:avLst/>
          </a:prstGeom>
          <a:solidFill>
            <a:srgbClr val="3333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3333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SEVERITY  CLASSES</a:t>
            </a:r>
          </a:p>
        </p:txBody>
      </p:sp>
      <p:sp>
        <p:nvSpPr>
          <p:cNvPr id="50" name="Rectangle 15"/>
          <p:cNvSpPr>
            <a:spLocks noChangeArrowheads="1"/>
          </p:cNvSpPr>
          <p:nvPr/>
        </p:nvSpPr>
        <p:spPr bwMode="auto">
          <a:xfrm>
            <a:off x="4774369" y="2940672"/>
            <a:ext cx="1329094" cy="291989"/>
          </a:xfrm>
          <a:prstGeom prst="rect">
            <a:avLst/>
          </a:prstGeom>
          <a:solidFill>
            <a:srgbClr val="3333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3333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OCCURRENCES</a:t>
            </a:r>
          </a:p>
        </p:txBody>
      </p:sp>
      <p:sp>
        <p:nvSpPr>
          <p:cNvPr id="51" name="Rectangle 18"/>
          <p:cNvSpPr>
            <a:spLocks noChangeArrowheads="1"/>
          </p:cNvSpPr>
          <p:nvPr/>
        </p:nvSpPr>
        <p:spPr bwMode="auto">
          <a:xfrm>
            <a:off x="6165040" y="3281191"/>
            <a:ext cx="1183817" cy="291989"/>
          </a:xfrm>
          <a:prstGeom prst="rect">
            <a:avLst/>
          </a:prstGeom>
          <a:solidFill>
            <a:srgbClr val="3333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3333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GEO MAPS</a:t>
            </a:r>
          </a:p>
        </p:txBody>
      </p:sp>
      <p:sp>
        <p:nvSpPr>
          <p:cNvPr id="52" name="Rectangle 20"/>
          <p:cNvSpPr>
            <a:spLocks noChangeArrowheads="1"/>
          </p:cNvSpPr>
          <p:nvPr/>
        </p:nvSpPr>
        <p:spPr bwMode="auto">
          <a:xfrm>
            <a:off x="6186472" y="2935910"/>
            <a:ext cx="1183817" cy="291989"/>
          </a:xfrm>
          <a:prstGeom prst="rect">
            <a:avLst/>
          </a:prstGeom>
          <a:solidFill>
            <a:srgbClr val="3333FF"/>
          </a:solidFill>
          <a:ln w="9525">
            <a:miter lim="800000"/>
            <a:headEnd/>
            <a:tailEnd/>
          </a:ln>
          <a:scene3d>
            <a:camera prst="legacyObliqueTopRight"/>
            <a:lightRig rig="legacyFlat4" dir="t"/>
          </a:scene3d>
          <a:sp3d extrusionH="430200" prstMaterial="legacyPlastic">
            <a:bevelT w="13500" h="13500" prst="angle"/>
            <a:bevelB w="13500" h="13500" prst="angle"/>
            <a:extrusionClr>
              <a:srgbClr val="7DBEFF"/>
            </a:extrusionClr>
            <a:contourClr>
              <a:srgbClr val="3333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825" b="1" kern="0" dirty="0">
                <a:solidFill>
                  <a:srgbClr val="FFFFFF"/>
                </a:solidFill>
              </a:rPr>
              <a:t>RATES</a:t>
            </a:r>
          </a:p>
        </p:txBody>
      </p:sp>
      <p:sp>
        <p:nvSpPr>
          <p:cNvPr id="53" name="Rectangle 43"/>
          <p:cNvSpPr>
            <a:spLocks noChangeArrowheads="1"/>
          </p:cNvSpPr>
          <p:nvPr/>
        </p:nvSpPr>
        <p:spPr bwMode="auto">
          <a:xfrm>
            <a:off x="1259632" y="2204866"/>
            <a:ext cx="6476178" cy="252633"/>
          </a:xfrm>
          <a:prstGeom prst="rect">
            <a:avLst/>
          </a:prstGeom>
          <a:solidFill>
            <a:srgbClr val="BB23A5"/>
          </a:solidFill>
          <a:ln w="9525">
            <a:miter lim="800000"/>
            <a:headEnd/>
            <a:tailEnd/>
          </a:ln>
          <a:effectLst/>
          <a:scene3d>
            <a:camera prst="legacyObliqueTopRight"/>
            <a:lightRig rig="legacyFlat4" dir="t"/>
          </a:scene3d>
          <a:sp3d extrusionH="430200" prstMaterial="legacyPlastic">
            <a:bevelT w="13500" h="13500" prst="angle"/>
            <a:bevelB w="13500" h="13500" prst="angle"/>
            <a:extrusionClr>
              <a:srgbClr val="BB23A5"/>
            </a:extrusionClr>
            <a:contourClr>
              <a:srgbClr val="BB23A5"/>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defRPr/>
            </a:pPr>
            <a:r>
              <a:rPr lang="es-ES" altLang="es-ES" sz="1050" b="1" kern="0" dirty="0">
                <a:solidFill>
                  <a:srgbClr val="FFFFFF"/>
                </a:solidFill>
              </a:rPr>
              <a:t>INTERFACE</a:t>
            </a:r>
            <a:endParaRPr lang="es-ES" altLang="es-ES" sz="1350" kern="0" dirty="0">
              <a:solidFill>
                <a:srgbClr val="000000"/>
              </a:solidFill>
            </a:endParaRPr>
          </a:p>
        </p:txBody>
      </p:sp>
    </p:spTree>
    <p:extLst>
      <p:ext uri="{BB962C8B-B14F-4D97-AF65-F5344CB8AC3E}">
        <p14:creationId xmlns:p14="http://schemas.microsoft.com/office/powerpoint/2010/main" val="1563861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par>
                                <p:cTn id="8" presetID="21"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2000"/>
                                        <p:tgtEl>
                                          <p:spTgt spid="3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heel(1)">
                                      <p:cBhvr>
                                        <p:cTn id="13" dur="2000"/>
                                        <p:tgtEl>
                                          <p:spTgt spid="3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heel(1)">
                                      <p:cBhvr>
                                        <p:cTn id="16" dur="2000"/>
                                        <p:tgtEl>
                                          <p:spTgt spid="32"/>
                                        </p:tgtEl>
                                      </p:cBhvr>
                                    </p:animEffect>
                                  </p:childTnLst>
                                </p:cTn>
                              </p:par>
                              <p:par>
                                <p:cTn id="17" presetID="21"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heel(1)">
                                      <p:cBhvr>
                                        <p:cTn id="19" dur="2000"/>
                                        <p:tgtEl>
                                          <p:spTgt spid="3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1)">
                                      <p:cBhvr>
                                        <p:cTn id="22" dur="2000"/>
                                        <p:tgtEl>
                                          <p:spTgt spid="3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heel(1)">
                                      <p:cBhvr>
                                        <p:cTn id="25" dur="2000"/>
                                        <p:tgtEl>
                                          <p:spTgt spid="3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heel(1)">
                                      <p:cBhvr>
                                        <p:cTn id="28" dur="2000"/>
                                        <p:tgtEl>
                                          <p:spTgt spid="3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heel(1)">
                                      <p:cBhvr>
                                        <p:cTn id="37" dur="2000"/>
                                        <p:tgtEl>
                                          <p:spTgt spid="39"/>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heel(1)">
                                      <p:cBhvr>
                                        <p:cTn id="40" dur="2000"/>
                                        <p:tgtEl>
                                          <p:spTgt spid="40"/>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heel(1)">
                                      <p:cBhvr>
                                        <p:cTn id="43" dur="2000"/>
                                        <p:tgtEl>
                                          <p:spTgt spid="41"/>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heel(1)">
                                      <p:cBhvr>
                                        <p:cTn id="46" dur="2000"/>
                                        <p:tgtEl>
                                          <p:spTgt spid="42"/>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2000"/>
                                        <p:tgtEl>
                                          <p:spTgt spid="43"/>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heel(1)">
                                      <p:cBhvr>
                                        <p:cTn id="52" dur="2000"/>
                                        <p:tgtEl>
                                          <p:spTgt spid="4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heel(1)">
                                      <p:cBhvr>
                                        <p:cTn id="55" dur="2000"/>
                                        <p:tgtEl>
                                          <p:spTgt spid="45"/>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heel(1)">
                                      <p:cBhvr>
                                        <p:cTn id="58" dur="2000"/>
                                        <p:tgtEl>
                                          <p:spTgt spid="46"/>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heel(1)">
                                      <p:cBhvr>
                                        <p:cTn id="61" dur="2000"/>
                                        <p:tgtEl>
                                          <p:spTgt spid="4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heel(1)">
                                      <p:cBhvr>
                                        <p:cTn id="64" dur="2000"/>
                                        <p:tgtEl>
                                          <p:spTgt spid="48"/>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heel(1)">
                                      <p:cBhvr>
                                        <p:cTn id="67" dur="2000"/>
                                        <p:tgtEl>
                                          <p:spTgt spid="49"/>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heel(1)">
                                      <p:cBhvr>
                                        <p:cTn id="70" dur="2000"/>
                                        <p:tgtEl>
                                          <p:spTgt spid="50"/>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heel(1)">
                                      <p:cBhvr>
                                        <p:cTn id="73" dur="2000"/>
                                        <p:tgtEl>
                                          <p:spTgt spid="51"/>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heel(1)">
                                      <p:cBhvr>
                                        <p:cTn id="76" dur="2000"/>
                                        <p:tgtEl>
                                          <p:spTgt spid="52"/>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heel(1)">
                                      <p:cBhvr>
                                        <p:cTn id="79"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spc="225" dirty="0">
                <a:solidFill>
                  <a:schemeClr val="tx2"/>
                </a:solidFill>
                <a:latin typeface="+mn-lt"/>
              </a:rPr>
              <a:t>EXPLORATORY ANALYSIS</a:t>
            </a:r>
          </a:p>
        </p:txBody>
      </p:sp>
      <p:pic>
        <p:nvPicPr>
          <p:cNvPr id="4" name="Imagen 3"/>
          <p:cNvPicPr>
            <a:picLocks noChangeAspect="1"/>
          </p:cNvPicPr>
          <p:nvPr/>
        </p:nvPicPr>
        <p:blipFill>
          <a:blip r:embed="rId2"/>
          <a:stretch>
            <a:fillRect/>
          </a:stretch>
        </p:blipFill>
        <p:spPr>
          <a:xfrm>
            <a:off x="464261" y="1450926"/>
            <a:ext cx="8041885" cy="3981312"/>
          </a:xfrm>
          <a:prstGeom prst="rect">
            <a:avLst/>
          </a:prstGeom>
        </p:spPr>
      </p:pic>
    </p:spTree>
    <p:extLst>
      <p:ext uri="{BB962C8B-B14F-4D97-AF65-F5344CB8AC3E}">
        <p14:creationId xmlns:p14="http://schemas.microsoft.com/office/powerpoint/2010/main" val="2322368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spc="225" dirty="0">
                <a:solidFill>
                  <a:schemeClr val="tx2"/>
                </a:solidFill>
                <a:latin typeface="+mn-lt"/>
              </a:rPr>
              <a:t>EFFECT ANALYSIS: GROUP</a:t>
            </a:r>
          </a:p>
        </p:txBody>
      </p:sp>
      <p:pic>
        <p:nvPicPr>
          <p:cNvPr id="5" name="Imagen 4"/>
          <p:cNvPicPr>
            <a:picLocks noChangeAspect="1"/>
          </p:cNvPicPr>
          <p:nvPr/>
        </p:nvPicPr>
        <p:blipFill>
          <a:blip r:embed="rId2"/>
          <a:stretch>
            <a:fillRect/>
          </a:stretch>
        </p:blipFill>
        <p:spPr>
          <a:xfrm>
            <a:off x="453349" y="1556792"/>
            <a:ext cx="7948613" cy="3965281"/>
          </a:xfrm>
          <a:prstGeom prst="rect">
            <a:avLst/>
          </a:prstGeom>
        </p:spPr>
      </p:pic>
    </p:spTree>
    <p:extLst>
      <p:ext uri="{BB962C8B-B14F-4D97-AF65-F5344CB8AC3E}">
        <p14:creationId xmlns:p14="http://schemas.microsoft.com/office/powerpoint/2010/main" val="34055501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59632" y="836712"/>
            <a:ext cx="8135441" cy="54006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rgbClr val="0099FF"/>
              </a:buClr>
              <a:buSzPct val="100000"/>
              <a:buFont typeface="Wingdings" pitchFamily="2" charset="2"/>
              <a:buChar char="q"/>
              <a:defRPr/>
            </a:pPr>
            <a:r>
              <a:rPr lang="es-ES_tradnl" sz="2000" b="1" u="sng" dirty="0">
                <a:solidFill>
                  <a:srgbClr val="0099FF"/>
                </a:solidFill>
              </a:rPr>
              <a:t>CONTENTS</a:t>
            </a:r>
          </a:p>
          <a:p>
            <a:pPr lvl="1" fontAlgn="auto">
              <a:spcAft>
                <a:spcPts val="0"/>
              </a:spcAft>
              <a:buClr>
                <a:srgbClr val="0000FF"/>
              </a:buClr>
              <a:buFont typeface="Wingdings" pitchFamily="2" charset="2"/>
              <a:buChar char="Q"/>
              <a:defRPr/>
            </a:pPr>
            <a:endParaRPr lang="en-GB" sz="1800" b="1" dirty="0">
              <a:solidFill>
                <a:prstClr val="black"/>
              </a:solidFill>
            </a:endParaRPr>
          </a:p>
          <a:p>
            <a:pPr marL="457200" lvl="1" indent="0" fontAlgn="auto">
              <a:spcAft>
                <a:spcPts val="0"/>
              </a:spcAft>
              <a:buClr>
                <a:srgbClr val="0000FF"/>
              </a:buClr>
              <a:buNone/>
              <a:defRPr/>
            </a:pPr>
            <a:endParaRPr lang="en-US" sz="1800" b="1" dirty="0">
              <a:solidFill>
                <a:prstClr val="black"/>
              </a:solidFill>
            </a:endParaRPr>
          </a:p>
          <a:p>
            <a:pPr lvl="1" fontAlgn="auto">
              <a:spcAft>
                <a:spcPts val="0"/>
              </a:spcAft>
              <a:buClr>
                <a:srgbClr val="0000FF"/>
              </a:buClr>
              <a:buFont typeface="Wingdings" pitchFamily="2" charset="2"/>
              <a:buChar char="Q"/>
              <a:defRPr/>
            </a:pPr>
            <a:r>
              <a:rPr lang="en-GB" sz="1800" b="1" dirty="0" smtClean="0">
                <a:solidFill>
                  <a:prstClr val="black"/>
                </a:solidFill>
              </a:rPr>
              <a:t>State Safety Programme</a:t>
            </a:r>
          </a:p>
          <a:p>
            <a:pPr marL="457200" lvl="1" indent="0" fontAlgn="auto">
              <a:spcAft>
                <a:spcPts val="0"/>
              </a:spcAft>
              <a:buClr>
                <a:srgbClr val="0000FF"/>
              </a:buClr>
              <a:buNone/>
              <a:defRPr/>
            </a:pPr>
            <a:endParaRPr lang="en-GB" sz="1800" b="1" dirty="0" smtClean="0">
              <a:solidFill>
                <a:prstClr val="black"/>
              </a:solidFill>
            </a:endParaRPr>
          </a:p>
          <a:p>
            <a:pPr lvl="1" fontAlgn="auto">
              <a:spcAft>
                <a:spcPts val="0"/>
              </a:spcAft>
              <a:buClr>
                <a:srgbClr val="0000FF"/>
              </a:buClr>
              <a:buFont typeface="Wingdings" pitchFamily="2" charset="2"/>
              <a:buChar char="Q"/>
              <a:defRPr/>
            </a:pPr>
            <a:r>
              <a:rPr lang="en-GB" sz="1800" b="1" dirty="0" smtClean="0">
                <a:solidFill>
                  <a:prstClr val="black"/>
                </a:solidFill>
              </a:rPr>
              <a:t>RIMAS: Risk Management in Aviation Safety</a:t>
            </a:r>
            <a:endParaRPr lang="en-GB" sz="1600" b="1" dirty="0" smtClean="0">
              <a:solidFill>
                <a:prstClr val="black"/>
              </a:solidFill>
            </a:endParaRPr>
          </a:p>
          <a:p>
            <a:pPr marL="914400" lvl="2" indent="0" fontAlgn="auto">
              <a:spcAft>
                <a:spcPts val="0"/>
              </a:spcAft>
              <a:buSzPct val="80000"/>
              <a:buNone/>
              <a:defRPr/>
            </a:pPr>
            <a:endParaRPr lang="en-GB" sz="1600" b="1" dirty="0" smtClean="0">
              <a:solidFill>
                <a:prstClr val="black"/>
              </a:solidFill>
            </a:endParaRPr>
          </a:p>
          <a:p>
            <a:pPr lvl="1" fontAlgn="auto">
              <a:spcAft>
                <a:spcPts val="0"/>
              </a:spcAft>
              <a:buClr>
                <a:srgbClr val="0000FF"/>
              </a:buClr>
              <a:buFont typeface="Wingdings" pitchFamily="2" charset="2"/>
              <a:buChar char="Q"/>
              <a:defRPr/>
            </a:pPr>
            <a:r>
              <a:rPr lang="en-GB" sz="1800" b="1" dirty="0" smtClean="0">
                <a:solidFill>
                  <a:prstClr val="black"/>
                </a:solidFill>
              </a:rPr>
              <a:t>Discussion</a:t>
            </a:r>
          </a:p>
          <a:p>
            <a:pPr lvl="2" fontAlgn="auto">
              <a:spcAft>
                <a:spcPts val="0"/>
              </a:spcAft>
              <a:buSzPct val="80000"/>
              <a:buFont typeface="Wingdings" pitchFamily="2" charset="2"/>
              <a:buChar char="§"/>
              <a:defRPr/>
            </a:pPr>
            <a:endParaRPr lang="es-ES_tradnl" sz="1600" b="1" dirty="0">
              <a:solidFill>
                <a:prstClr val="black"/>
              </a:solidFill>
            </a:endParaRPr>
          </a:p>
          <a:p>
            <a:pPr lvl="2" fontAlgn="auto">
              <a:spcAft>
                <a:spcPts val="0"/>
              </a:spcAft>
              <a:buSzPct val="80000"/>
              <a:buFont typeface="Wingdings" pitchFamily="2" charset="2"/>
              <a:buChar char="§"/>
              <a:defRPr/>
            </a:pPr>
            <a:endParaRPr lang="es-ES_tradnl" sz="1600" b="1"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2000"/>
                                        <p:tgtEl>
                                          <p:spTgt spid="4">
                                            <p:txEl>
                                              <p:pRg st="5" end="5"/>
                                            </p:txEl>
                                          </p:spTgt>
                                        </p:tgtEl>
                                      </p:cBhvr>
                                    </p:animEffect>
                                    <p:anim calcmode="lin" valueType="num">
                                      <p:cBhvr>
                                        <p:cTn id="14"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15"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wipe(down)">
                                      <p:cBhvr>
                                        <p:cTn id="20" dur="580">
                                          <p:stCondLst>
                                            <p:cond delay="0"/>
                                          </p:stCondLst>
                                        </p:cTn>
                                        <p:tgtEl>
                                          <p:spTgt spid="4">
                                            <p:txEl>
                                              <p:pRg st="7" end="7"/>
                                            </p:txEl>
                                          </p:spTgt>
                                        </p:tgtEl>
                                      </p:cBhvr>
                                    </p:animEffect>
                                    <p:anim calcmode="lin" valueType="num">
                                      <p:cBhvr>
                                        <p:cTn id="21"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xEl>
                                              <p:pRg st="7" end="7"/>
                                            </p:txEl>
                                          </p:spTgt>
                                        </p:tgtEl>
                                      </p:cBhvr>
                                      <p:to x="100000" y="60000"/>
                                    </p:animScale>
                                    <p:animScale>
                                      <p:cBhvr>
                                        <p:cTn id="27" dur="166" decel="50000">
                                          <p:stCondLst>
                                            <p:cond delay="676"/>
                                          </p:stCondLst>
                                        </p:cTn>
                                        <p:tgtEl>
                                          <p:spTgt spid="4">
                                            <p:txEl>
                                              <p:pRg st="7" end="7"/>
                                            </p:txEl>
                                          </p:spTgt>
                                        </p:tgtEl>
                                      </p:cBhvr>
                                      <p:to x="100000" y="100000"/>
                                    </p:animScale>
                                    <p:animScale>
                                      <p:cBhvr>
                                        <p:cTn id="28" dur="26">
                                          <p:stCondLst>
                                            <p:cond delay="1312"/>
                                          </p:stCondLst>
                                        </p:cTn>
                                        <p:tgtEl>
                                          <p:spTgt spid="4">
                                            <p:txEl>
                                              <p:pRg st="7" end="7"/>
                                            </p:txEl>
                                          </p:spTgt>
                                        </p:tgtEl>
                                      </p:cBhvr>
                                      <p:to x="100000" y="80000"/>
                                    </p:animScale>
                                    <p:animScale>
                                      <p:cBhvr>
                                        <p:cTn id="29" dur="166" decel="50000">
                                          <p:stCondLst>
                                            <p:cond delay="1338"/>
                                          </p:stCondLst>
                                        </p:cTn>
                                        <p:tgtEl>
                                          <p:spTgt spid="4">
                                            <p:txEl>
                                              <p:pRg st="7" end="7"/>
                                            </p:txEl>
                                          </p:spTgt>
                                        </p:tgtEl>
                                      </p:cBhvr>
                                      <p:to x="100000" y="100000"/>
                                    </p:animScale>
                                    <p:animScale>
                                      <p:cBhvr>
                                        <p:cTn id="30" dur="26">
                                          <p:stCondLst>
                                            <p:cond delay="1642"/>
                                          </p:stCondLst>
                                        </p:cTn>
                                        <p:tgtEl>
                                          <p:spTgt spid="4">
                                            <p:txEl>
                                              <p:pRg st="7" end="7"/>
                                            </p:txEl>
                                          </p:spTgt>
                                        </p:tgtEl>
                                      </p:cBhvr>
                                      <p:to x="100000" y="90000"/>
                                    </p:animScale>
                                    <p:animScale>
                                      <p:cBhvr>
                                        <p:cTn id="31" dur="166" decel="50000">
                                          <p:stCondLst>
                                            <p:cond delay="1668"/>
                                          </p:stCondLst>
                                        </p:cTn>
                                        <p:tgtEl>
                                          <p:spTgt spid="4">
                                            <p:txEl>
                                              <p:pRg st="7" end="7"/>
                                            </p:txEl>
                                          </p:spTgt>
                                        </p:tgtEl>
                                      </p:cBhvr>
                                      <p:to x="100000" y="100000"/>
                                    </p:animScale>
                                    <p:animScale>
                                      <p:cBhvr>
                                        <p:cTn id="32" dur="26">
                                          <p:stCondLst>
                                            <p:cond delay="1808"/>
                                          </p:stCondLst>
                                        </p:cTn>
                                        <p:tgtEl>
                                          <p:spTgt spid="4">
                                            <p:txEl>
                                              <p:pRg st="7" end="7"/>
                                            </p:txEl>
                                          </p:spTgt>
                                        </p:tgtEl>
                                      </p:cBhvr>
                                      <p:to x="100000" y="95000"/>
                                    </p:animScale>
                                    <p:animScale>
                                      <p:cBhvr>
                                        <p:cTn id="33"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spc="225" dirty="0">
                <a:solidFill>
                  <a:schemeClr val="tx2"/>
                </a:solidFill>
                <a:latin typeface="+mn-lt"/>
              </a:rPr>
              <a:t>EFFECT ANALYSIS: SEASONAL</a:t>
            </a:r>
          </a:p>
        </p:txBody>
      </p:sp>
      <p:pic>
        <p:nvPicPr>
          <p:cNvPr id="4" name="Imagen 3"/>
          <p:cNvPicPr>
            <a:picLocks noChangeAspect="1"/>
          </p:cNvPicPr>
          <p:nvPr/>
        </p:nvPicPr>
        <p:blipFill>
          <a:blip r:embed="rId2"/>
          <a:stretch>
            <a:fillRect/>
          </a:stretch>
        </p:blipFill>
        <p:spPr>
          <a:xfrm>
            <a:off x="726462" y="1700808"/>
            <a:ext cx="7691076" cy="3810842"/>
          </a:xfrm>
          <a:prstGeom prst="rect">
            <a:avLst/>
          </a:prstGeom>
        </p:spPr>
      </p:pic>
    </p:spTree>
    <p:extLst>
      <p:ext uri="{BB962C8B-B14F-4D97-AF65-F5344CB8AC3E}">
        <p14:creationId xmlns:p14="http://schemas.microsoft.com/office/powerpoint/2010/main" val="2814744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spc="225" dirty="0">
                <a:solidFill>
                  <a:schemeClr val="tx2"/>
                </a:solidFill>
                <a:latin typeface="+mn-lt"/>
              </a:rPr>
              <a:t>GEO</a:t>
            </a:r>
            <a:r>
              <a:rPr lang="es-ES" b="1" spc="225" dirty="0">
                <a:solidFill>
                  <a:schemeClr val="tx2"/>
                </a:solidFill>
              </a:rPr>
              <a:t> </a:t>
            </a:r>
            <a:r>
              <a:rPr lang="es-ES" b="1" spc="225" dirty="0">
                <a:solidFill>
                  <a:schemeClr val="tx2"/>
                </a:solidFill>
                <a:latin typeface="+mn-lt"/>
              </a:rPr>
              <a:t>MAPS</a:t>
            </a:r>
          </a:p>
        </p:txBody>
      </p:sp>
      <p:pic>
        <p:nvPicPr>
          <p:cNvPr id="4" name="Imagen 3"/>
          <p:cNvPicPr>
            <a:picLocks noChangeAspect="1"/>
          </p:cNvPicPr>
          <p:nvPr/>
        </p:nvPicPr>
        <p:blipFill>
          <a:blip r:embed="rId2"/>
          <a:stretch>
            <a:fillRect/>
          </a:stretch>
        </p:blipFill>
        <p:spPr>
          <a:xfrm>
            <a:off x="457200" y="1556792"/>
            <a:ext cx="8400437" cy="4171602"/>
          </a:xfrm>
          <a:prstGeom prst="rect">
            <a:avLst/>
          </a:prstGeom>
        </p:spPr>
      </p:pic>
    </p:spTree>
    <p:extLst>
      <p:ext uri="{BB962C8B-B14F-4D97-AF65-F5344CB8AC3E}">
        <p14:creationId xmlns:p14="http://schemas.microsoft.com/office/powerpoint/2010/main" val="1663923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spc="225" dirty="0">
                <a:solidFill>
                  <a:schemeClr val="tx2"/>
                </a:solidFill>
                <a:latin typeface="+mn-lt"/>
              </a:rPr>
              <a:t>CORRELATIONS MATRIX</a:t>
            </a:r>
          </a:p>
        </p:txBody>
      </p:sp>
      <p:pic>
        <p:nvPicPr>
          <p:cNvPr id="3" name="Imagen 2"/>
          <p:cNvPicPr>
            <a:picLocks noChangeAspect="1"/>
          </p:cNvPicPr>
          <p:nvPr/>
        </p:nvPicPr>
        <p:blipFill>
          <a:blip r:embed="rId2"/>
          <a:stretch>
            <a:fillRect/>
          </a:stretch>
        </p:blipFill>
        <p:spPr>
          <a:xfrm>
            <a:off x="457506" y="1700808"/>
            <a:ext cx="8229294" cy="3619045"/>
          </a:xfrm>
          <a:prstGeom prst="rect">
            <a:avLst/>
          </a:prstGeom>
        </p:spPr>
      </p:pic>
    </p:spTree>
    <p:extLst>
      <p:ext uri="{BB962C8B-B14F-4D97-AF65-F5344CB8AC3E}">
        <p14:creationId xmlns:p14="http://schemas.microsoft.com/office/powerpoint/2010/main" val="52690948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spc="225" dirty="0">
                <a:solidFill>
                  <a:schemeClr val="tx2"/>
                </a:solidFill>
                <a:latin typeface="+mn-lt"/>
              </a:rPr>
              <a:t>OPERATIONS FORECASTING</a:t>
            </a:r>
          </a:p>
        </p:txBody>
      </p:sp>
      <p:pic>
        <p:nvPicPr>
          <p:cNvPr id="4" name="Imagen 3"/>
          <p:cNvPicPr>
            <a:picLocks noChangeAspect="1"/>
          </p:cNvPicPr>
          <p:nvPr/>
        </p:nvPicPr>
        <p:blipFill>
          <a:blip r:embed="rId2"/>
          <a:stretch>
            <a:fillRect/>
          </a:stretch>
        </p:blipFill>
        <p:spPr>
          <a:xfrm>
            <a:off x="827584" y="1700808"/>
            <a:ext cx="7945402" cy="3888432"/>
          </a:xfrm>
          <a:prstGeom prst="rect">
            <a:avLst/>
          </a:prstGeom>
        </p:spPr>
      </p:pic>
    </p:spTree>
    <p:extLst>
      <p:ext uri="{BB962C8B-B14F-4D97-AF65-F5344CB8AC3E}">
        <p14:creationId xmlns:p14="http://schemas.microsoft.com/office/powerpoint/2010/main" val="26681929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spc="225" dirty="0">
                <a:solidFill>
                  <a:schemeClr val="tx2"/>
                </a:solidFill>
                <a:latin typeface="+mn-lt"/>
              </a:rPr>
              <a:t>RISK MAPS</a:t>
            </a:r>
          </a:p>
        </p:txBody>
      </p:sp>
      <p:pic>
        <p:nvPicPr>
          <p:cNvPr id="4" name="Imagen 3"/>
          <p:cNvPicPr>
            <a:picLocks noChangeAspect="1"/>
          </p:cNvPicPr>
          <p:nvPr/>
        </p:nvPicPr>
        <p:blipFill>
          <a:blip r:embed="rId2"/>
          <a:stretch>
            <a:fillRect/>
          </a:stretch>
        </p:blipFill>
        <p:spPr>
          <a:xfrm>
            <a:off x="525986" y="1772816"/>
            <a:ext cx="8293918" cy="3960440"/>
          </a:xfrm>
          <a:prstGeom prst="rect">
            <a:avLst/>
          </a:prstGeom>
        </p:spPr>
      </p:pic>
    </p:spTree>
    <p:extLst>
      <p:ext uri="{BB962C8B-B14F-4D97-AF65-F5344CB8AC3E}">
        <p14:creationId xmlns:p14="http://schemas.microsoft.com/office/powerpoint/2010/main" val="3172820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51520" y="548680"/>
            <a:ext cx="8640960" cy="54006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rgbClr val="0099FF"/>
              </a:buClr>
              <a:buSzPct val="100000"/>
              <a:buFont typeface="Wingdings" pitchFamily="2" charset="2"/>
              <a:buChar char="q"/>
              <a:defRPr/>
            </a:pPr>
            <a:r>
              <a:rPr lang="en-GB" sz="2400" b="1" u="sng" dirty="0">
                <a:solidFill>
                  <a:srgbClr val="0099FF"/>
                </a:solidFill>
              </a:rPr>
              <a:t>DISCUSSION</a:t>
            </a:r>
          </a:p>
          <a:p>
            <a:pPr lvl="1" fontAlgn="auto">
              <a:spcAft>
                <a:spcPts val="0"/>
              </a:spcAft>
              <a:buClr>
                <a:srgbClr val="0000FF"/>
              </a:buClr>
              <a:buFont typeface="Wingdings" pitchFamily="2" charset="2"/>
              <a:buChar char="Q"/>
              <a:defRPr/>
            </a:pPr>
            <a:endParaRPr lang="en-GB" sz="1800" b="1" dirty="0">
              <a:solidFill>
                <a:prstClr val="black"/>
              </a:solidFill>
            </a:endParaRPr>
          </a:p>
          <a:p>
            <a:pPr lvl="1" fontAlgn="auto">
              <a:spcAft>
                <a:spcPts val="0"/>
              </a:spcAft>
              <a:buClr>
                <a:srgbClr val="0000FF"/>
              </a:buClr>
              <a:buFont typeface="Wingdings" pitchFamily="2" charset="2"/>
              <a:buChar char="Q"/>
              <a:defRPr/>
            </a:pPr>
            <a:r>
              <a:rPr lang="en-US" sz="1800" b="1" dirty="0">
                <a:solidFill>
                  <a:prstClr val="black"/>
                </a:solidFill>
              </a:rPr>
              <a:t>Safety risk management is pervaded by </a:t>
            </a:r>
            <a:r>
              <a:rPr lang="en-US" sz="1800" b="1" dirty="0">
                <a:solidFill>
                  <a:srgbClr val="C00000"/>
                </a:solidFill>
              </a:rPr>
              <a:t>simplistic methods based on risk matrices</a:t>
            </a:r>
            <a:endParaRPr lang="en-GB" sz="1800" b="1" dirty="0">
              <a:solidFill>
                <a:srgbClr val="C00000"/>
              </a:solidFill>
            </a:endParaRPr>
          </a:p>
          <a:p>
            <a:pPr lvl="1" fontAlgn="auto">
              <a:spcAft>
                <a:spcPts val="0"/>
              </a:spcAft>
              <a:buClr>
                <a:srgbClr val="0000FF"/>
              </a:buClr>
              <a:buFont typeface="Wingdings" pitchFamily="2" charset="2"/>
              <a:buChar char="Q"/>
              <a:defRPr/>
            </a:pPr>
            <a:r>
              <a:rPr lang="en-US" sz="1800" b="1" dirty="0">
                <a:solidFill>
                  <a:srgbClr val="C00000"/>
                </a:solidFill>
              </a:rPr>
              <a:t>RIMAS</a:t>
            </a:r>
            <a:r>
              <a:rPr lang="en-US" sz="1800" b="1" dirty="0">
                <a:solidFill>
                  <a:prstClr val="black"/>
                </a:solidFill>
              </a:rPr>
              <a:t> provides a framework for safety risk management decisions in aviation safety at State level </a:t>
            </a:r>
            <a:r>
              <a:rPr lang="en-US" sz="1800" b="1" dirty="0">
                <a:solidFill>
                  <a:srgbClr val="C00000"/>
                </a:solidFill>
              </a:rPr>
              <a:t>based on Data </a:t>
            </a:r>
            <a:r>
              <a:rPr lang="en-US" sz="1800" b="1" dirty="0" smtClean="0">
                <a:solidFill>
                  <a:srgbClr val="C00000"/>
                </a:solidFill>
              </a:rPr>
              <a:t>Science and engineering </a:t>
            </a:r>
            <a:r>
              <a:rPr lang="en-US" sz="1800" b="1" dirty="0">
                <a:solidFill>
                  <a:prstClr val="black"/>
                </a:solidFill>
              </a:rPr>
              <a:t>in </a:t>
            </a:r>
            <a:r>
              <a:rPr lang="en-US" sz="1800" b="1" dirty="0">
                <a:solidFill>
                  <a:srgbClr val="C00000"/>
                </a:solidFill>
              </a:rPr>
              <a:t>action</a:t>
            </a:r>
          </a:p>
          <a:p>
            <a:pPr lvl="1" fontAlgn="auto">
              <a:spcAft>
                <a:spcPts val="0"/>
              </a:spcAft>
              <a:buClr>
                <a:srgbClr val="0000FF"/>
              </a:buClr>
              <a:buFont typeface="Wingdings" pitchFamily="2" charset="2"/>
              <a:buChar char="Q"/>
              <a:defRPr/>
            </a:pPr>
            <a:r>
              <a:rPr lang="en-US" sz="1800" b="1" dirty="0" smtClean="0">
                <a:solidFill>
                  <a:srgbClr val="C00000"/>
                </a:solidFill>
              </a:rPr>
              <a:t>2 </a:t>
            </a:r>
            <a:r>
              <a:rPr lang="en-US" sz="1800" b="1" dirty="0">
                <a:solidFill>
                  <a:srgbClr val="C00000"/>
                </a:solidFill>
              </a:rPr>
              <a:t>versions </a:t>
            </a:r>
            <a:r>
              <a:rPr lang="en-US" sz="1800" b="1" dirty="0">
                <a:solidFill>
                  <a:prstClr val="black"/>
                </a:solidFill>
              </a:rPr>
              <a:t>of the general model: </a:t>
            </a:r>
            <a:r>
              <a:rPr lang="en-US" sz="1800" b="1" dirty="0">
                <a:solidFill>
                  <a:srgbClr val="C00000"/>
                </a:solidFill>
              </a:rPr>
              <a:t>stochastic and deterministic</a:t>
            </a:r>
            <a:r>
              <a:rPr lang="en-US" sz="1800" b="1" dirty="0">
                <a:solidFill>
                  <a:prstClr val="black"/>
                </a:solidFill>
              </a:rPr>
              <a:t>; </a:t>
            </a:r>
            <a:r>
              <a:rPr lang="en-US" sz="1800" b="1" dirty="0" smtClean="0">
                <a:solidFill>
                  <a:prstClr val="black"/>
                </a:solidFill>
              </a:rPr>
              <a:t>depending </a:t>
            </a:r>
            <a:r>
              <a:rPr lang="en-US" sz="1800" b="1" dirty="0">
                <a:solidFill>
                  <a:prstClr val="black"/>
                </a:solidFill>
              </a:rPr>
              <a:t>on the level of accuracy required and the available computational resources</a:t>
            </a:r>
            <a:endParaRPr lang="en-GB" sz="1800" b="1" dirty="0">
              <a:solidFill>
                <a:prstClr val="black"/>
              </a:solidFill>
            </a:endParaRPr>
          </a:p>
          <a:p>
            <a:pPr lvl="1" fontAlgn="auto">
              <a:spcAft>
                <a:spcPts val="0"/>
              </a:spcAft>
              <a:buClr>
                <a:srgbClr val="0000FF"/>
              </a:buClr>
              <a:buFont typeface="Wingdings" pitchFamily="2" charset="2"/>
              <a:buChar char="Q"/>
              <a:defRPr/>
            </a:pPr>
            <a:r>
              <a:rPr lang="en-US" sz="1800" b="1" dirty="0" smtClean="0">
                <a:solidFill>
                  <a:prstClr val="black"/>
                </a:solidFill>
              </a:rPr>
              <a:t>RIMAS </a:t>
            </a:r>
            <a:r>
              <a:rPr lang="en-US" sz="1800" b="1" dirty="0">
                <a:solidFill>
                  <a:prstClr val="black"/>
                </a:solidFill>
              </a:rPr>
              <a:t>helps a National Aviation Safety Agency in identifying the </a:t>
            </a:r>
            <a:r>
              <a:rPr lang="en-US" sz="1800" b="1" dirty="0">
                <a:solidFill>
                  <a:srgbClr val="C00000"/>
                </a:solidFill>
              </a:rPr>
              <a:t>best portfolio that may implement to improve aviation </a:t>
            </a:r>
            <a:r>
              <a:rPr lang="en-US" sz="1800" b="1" dirty="0" smtClean="0">
                <a:solidFill>
                  <a:srgbClr val="C00000"/>
                </a:solidFill>
              </a:rPr>
              <a:t>safety</a:t>
            </a:r>
          </a:p>
          <a:p>
            <a:pPr lvl="1" fontAlgn="auto">
              <a:spcAft>
                <a:spcPts val="0"/>
              </a:spcAft>
              <a:buClr>
                <a:srgbClr val="0000FF"/>
              </a:buClr>
              <a:buFont typeface="Wingdings" pitchFamily="2" charset="2"/>
              <a:buChar char="Q"/>
              <a:defRPr/>
            </a:pPr>
            <a:r>
              <a:rPr lang="en-US" sz="1800" b="1" dirty="0">
                <a:solidFill>
                  <a:prstClr val="black"/>
                </a:solidFill>
              </a:rPr>
              <a:t>Trying to export to </a:t>
            </a:r>
            <a:r>
              <a:rPr lang="en-US" sz="1800" b="1" dirty="0" smtClean="0">
                <a:solidFill>
                  <a:srgbClr val="C00000"/>
                </a:solidFill>
              </a:rPr>
              <a:t>other </a:t>
            </a:r>
            <a:r>
              <a:rPr lang="en-US" sz="1800" b="1" dirty="0">
                <a:solidFill>
                  <a:srgbClr val="C00000"/>
                </a:solidFill>
              </a:rPr>
              <a:t>countries </a:t>
            </a:r>
            <a:r>
              <a:rPr lang="en-US" sz="1800" b="1" dirty="0">
                <a:solidFill>
                  <a:prstClr val="black"/>
                </a:solidFill>
              </a:rPr>
              <a:t>for their national </a:t>
            </a:r>
            <a:r>
              <a:rPr lang="en-US" sz="1800" b="1" dirty="0" smtClean="0">
                <a:solidFill>
                  <a:prstClr val="black"/>
                </a:solidFill>
              </a:rPr>
              <a:t>agencies and </a:t>
            </a:r>
            <a:r>
              <a:rPr lang="en-US" sz="1800" b="1" dirty="0" smtClean="0">
                <a:solidFill>
                  <a:srgbClr val="C00000"/>
                </a:solidFill>
              </a:rPr>
              <a:t>aviation industry + other business? </a:t>
            </a:r>
            <a:r>
              <a:rPr lang="en-US" sz="1800" b="1" dirty="0">
                <a:solidFill>
                  <a:prstClr val="black"/>
                </a:solidFill>
              </a:rPr>
              <a:t>(electrical networks, supply chain,…)</a:t>
            </a:r>
          </a:p>
          <a:p>
            <a:pPr lvl="1" fontAlgn="auto">
              <a:spcAft>
                <a:spcPts val="0"/>
              </a:spcAft>
              <a:buClr>
                <a:srgbClr val="0000FF"/>
              </a:buClr>
              <a:buFont typeface="Wingdings" pitchFamily="2" charset="2"/>
              <a:buChar char="Q"/>
              <a:defRPr/>
            </a:pPr>
            <a:r>
              <a:rPr lang="en-US" sz="1800" b="1" dirty="0" smtClean="0">
                <a:solidFill>
                  <a:prstClr val="black"/>
                </a:solidFill>
              </a:rPr>
              <a:t>Integrating </a:t>
            </a:r>
            <a:r>
              <a:rPr lang="en-US" sz="1800" b="1" dirty="0" smtClean="0">
                <a:solidFill>
                  <a:srgbClr val="C00000"/>
                </a:solidFill>
              </a:rPr>
              <a:t>Safety and Security</a:t>
            </a:r>
          </a:p>
          <a:p>
            <a:pPr lvl="1" fontAlgn="auto">
              <a:spcAft>
                <a:spcPts val="0"/>
              </a:spcAft>
              <a:buClr>
                <a:srgbClr val="0000FF"/>
              </a:buClr>
              <a:buFont typeface="Wingdings" pitchFamily="2" charset="2"/>
              <a:buChar char="Q"/>
              <a:defRPr/>
            </a:pPr>
            <a:r>
              <a:rPr lang="en-US" sz="1800" b="1" dirty="0" smtClean="0">
                <a:solidFill>
                  <a:srgbClr val="C00000"/>
                </a:solidFill>
              </a:rPr>
              <a:t>Big Data!   </a:t>
            </a:r>
            <a:r>
              <a:rPr lang="en-US" sz="1800" b="1" dirty="0" smtClean="0">
                <a:solidFill>
                  <a:prstClr val="black"/>
                </a:solidFill>
              </a:rPr>
              <a:t>Data4Safety (EASA) + </a:t>
            </a:r>
            <a:r>
              <a:rPr lang="en-US" sz="1800" b="1" dirty="0" err="1" smtClean="0">
                <a:solidFill>
                  <a:prstClr val="black"/>
                </a:solidFill>
              </a:rPr>
              <a:t>SafeClouds</a:t>
            </a:r>
            <a:r>
              <a:rPr lang="en-US" sz="1800" b="1" dirty="0" smtClean="0">
                <a:solidFill>
                  <a:prstClr val="black"/>
                </a:solidFill>
              </a:rPr>
              <a:t> (H2020)</a:t>
            </a:r>
            <a:endParaRPr lang="en-US" sz="1800" b="1" dirty="0" smtClean="0">
              <a:solidFill>
                <a:prstClr val="black"/>
              </a:solidFill>
            </a:endParaRPr>
          </a:p>
          <a:p>
            <a:pPr lvl="1" fontAlgn="auto">
              <a:spcAft>
                <a:spcPts val="0"/>
              </a:spcAft>
              <a:buClr>
                <a:srgbClr val="0000FF"/>
              </a:buClr>
              <a:buFont typeface="Wingdings" pitchFamily="2" charset="2"/>
              <a:buChar char="Q"/>
              <a:defRPr/>
            </a:pPr>
            <a:endParaRPr lang="en-US" sz="1800" b="1" dirty="0" smtClean="0">
              <a:solidFill>
                <a:prstClr val="black"/>
              </a:solidFill>
            </a:endParaRPr>
          </a:p>
          <a:p>
            <a:pPr lvl="1" fontAlgn="auto">
              <a:spcAft>
                <a:spcPts val="0"/>
              </a:spcAft>
              <a:buClr>
                <a:srgbClr val="0000FF"/>
              </a:buClr>
              <a:buFont typeface="Wingdings" pitchFamily="2" charset="2"/>
              <a:buChar char="Q"/>
              <a:defRPr/>
            </a:pPr>
            <a:endParaRPr lang="en-GB" sz="1800" b="1" dirty="0">
              <a:solidFill>
                <a:prstClr val="black"/>
              </a:solidFill>
            </a:endParaRPr>
          </a:p>
          <a:p>
            <a:pPr lvl="1" fontAlgn="auto">
              <a:spcAft>
                <a:spcPts val="0"/>
              </a:spcAft>
              <a:buClr>
                <a:srgbClr val="0000FF"/>
              </a:buClr>
              <a:buFont typeface="Wingdings" pitchFamily="2" charset="2"/>
              <a:buChar char="Q"/>
              <a:defRPr/>
            </a:pPr>
            <a:endParaRPr lang="en-GB" sz="1800" b="1" dirty="0">
              <a:solidFill>
                <a:prstClr val="black"/>
              </a:solidFill>
            </a:endParaRPr>
          </a:p>
          <a:p>
            <a:pPr lvl="1" fontAlgn="auto">
              <a:spcAft>
                <a:spcPts val="0"/>
              </a:spcAft>
              <a:buClr>
                <a:srgbClr val="0000FF"/>
              </a:buClr>
              <a:buFont typeface="Wingdings" pitchFamily="2" charset="2"/>
              <a:buChar char="Q"/>
              <a:defRPr/>
            </a:pPr>
            <a:endParaRPr lang="en-GB" sz="1800" b="1" dirty="0">
              <a:solidFill>
                <a:prstClr val="black"/>
              </a:solidFill>
            </a:endParaRPr>
          </a:p>
          <a:p>
            <a:pPr lvl="1" fontAlgn="auto">
              <a:spcAft>
                <a:spcPts val="0"/>
              </a:spcAft>
              <a:buClr>
                <a:srgbClr val="0000FF"/>
              </a:buClr>
              <a:buFont typeface="Wingdings" pitchFamily="2" charset="2"/>
              <a:buChar char="Q"/>
              <a:defRPr/>
            </a:pPr>
            <a:endParaRPr lang="en-GB" sz="1800" b="1" dirty="0">
              <a:solidFill>
                <a:prstClr val="black"/>
              </a:solidFill>
            </a:endParaRPr>
          </a:p>
          <a:p>
            <a:pPr lvl="1" fontAlgn="auto">
              <a:spcAft>
                <a:spcPts val="0"/>
              </a:spcAft>
              <a:buClr>
                <a:srgbClr val="0000FF"/>
              </a:buClr>
              <a:buFont typeface="Wingdings" pitchFamily="2" charset="2"/>
              <a:buChar char="Q"/>
              <a:defRPr/>
            </a:pPr>
            <a:endParaRPr lang="en-GB" sz="1800" b="1" dirty="0">
              <a:solidFill>
                <a:prstClr val="black"/>
              </a:solidFill>
            </a:endParaRPr>
          </a:p>
          <a:p>
            <a:pPr lvl="1" fontAlgn="auto">
              <a:spcAft>
                <a:spcPts val="0"/>
              </a:spcAft>
              <a:buClr>
                <a:srgbClr val="0000FF"/>
              </a:buClr>
              <a:buFont typeface="Wingdings" pitchFamily="2" charset="2"/>
              <a:buChar char="Q"/>
              <a:defRPr/>
            </a:pPr>
            <a:endParaRPr lang="en-GB" sz="1800" b="1" dirty="0">
              <a:solidFill>
                <a:prstClr val="black"/>
              </a:solidFill>
            </a:endParaRPr>
          </a:p>
          <a:p>
            <a:pPr marL="914400" lvl="2" indent="0" fontAlgn="auto">
              <a:spcBef>
                <a:spcPct val="0"/>
              </a:spcBef>
              <a:spcAft>
                <a:spcPts val="0"/>
              </a:spcAft>
              <a:buSzPct val="80000"/>
              <a:buNone/>
              <a:defRPr/>
            </a:pPr>
            <a:endParaRPr lang="en-GB" sz="1600" b="1" dirty="0">
              <a:solidFill>
                <a:prstClr val="black"/>
              </a:solidFill>
              <a:latin typeface="Arial" charset="0"/>
              <a:cs typeface="Arial" charset="0"/>
            </a:endParaRPr>
          </a:p>
        </p:txBody>
      </p:sp>
    </p:spTree>
    <p:extLst>
      <p:ext uri="{BB962C8B-B14F-4D97-AF65-F5344CB8AC3E}">
        <p14:creationId xmlns:p14="http://schemas.microsoft.com/office/powerpoint/2010/main" val="3726567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txBox="1">
            <a:spLocks noChangeArrowheads="1"/>
          </p:cNvSpPr>
          <p:nvPr/>
        </p:nvSpPr>
        <p:spPr bwMode="auto">
          <a:xfrm>
            <a:off x="827585" y="836613"/>
            <a:ext cx="7560765" cy="5040312"/>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s-ES_tradnl" sz="2000" b="1" u="sng" dirty="0">
                <a:solidFill>
                  <a:srgbClr val="8EB4E3"/>
                </a:solidFill>
                <a:latin typeface="Calibri" pitchFamily="34" charset="0"/>
              </a:rPr>
              <a:t>SAFETY</a:t>
            </a:r>
            <a:endParaRPr lang="en-GB" b="1" dirty="0">
              <a:solidFill>
                <a:srgbClr val="000000"/>
              </a:solidFill>
              <a:latin typeface="Calibri" pitchFamily="34" charset="0"/>
              <a:sym typeface="Wingdings" pitchFamily="2" charset="2"/>
            </a:endParaRPr>
          </a:p>
          <a:p>
            <a:pPr marL="742950" lvl="1" indent="-285750">
              <a:spcBef>
                <a:spcPct val="20000"/>
              </a:spcBef>
              <a:buClr>
                <a:srgbClr val="0000FF"/>
              </a:buClr>
              <a:buFont typeface="Wingdings" pitchFamily="2" charset="2"/>
              <a:buChar char="Q"/>
            </a:pPr>
            <a:r>
              <a:rPr lang="en-US" b="1" dirty="0">
                <a:solidFill>
                  <a:srgbClr val="000000"/>
                </a:solidFill>
                <a:latin typeface="Calibri" pitchFamily="34" charset="0"/>
                <a:sym typeface="Wingdings" pitchFamily="2" charset="2"/>
              </a:rPr>
              <a:t>Safety </a:t>
            </a:r>
            <a:r>
              <a:rPr lang="en-US" b="1" dirty="0" smtClean="0">
                <a:solidFill>
                  <a:srgbClr val="000000"/>
                </a:solidFill>
                <a:latin typeface="Calibri" pitchFamily="34" charset="0"/>
                <a:sym typeface="Wingdings" pitchFamily="2" charset="2"/>
              </a:rPr>
              <a:t>Critical </a:t>
            </a:r>
            <a:r>
              <a:rPr lang="en-US" b="1" dirty="0">
                <a:solidFill>
                  <a:srgbClr val="000000"/>
                </a:solidFill>
                <a:latin typeface="Calibri" pitchFamily="34" charset="0"/>
                <a:sym typeface="Wingdings" pitchFamily="2" charset="2"/>
              </a:rPr>
              <a:t>in Civil Aviation</a:t>
            </a:r>
          </a:p>
          <a:p>
            <a:pPr marL="1143000" lvl="2" indent="-228600">
              <a:spcBef>
                <a:spcPct val="20000"/>
              </a:spcBef>
              <a:buClr>
                <a:schemeClr val="tx1"/>
              </a:buClr>
              <a:buFont typeface="Wingdings" pitchFamily="2" charset="2"/>
              <a:buChar char="§"/>
            </a:pPr>
            <a:r>
              <a:rPr lang="en-US" b="1" dirty="0" smtClean="0">
                <a:solidFill>
                  <a:srgbClr val="0070C0"/>
                </a:solidFill>
                <a:latin typeface="Calibri" pitchFamily="34" charset="0"/>
              </a:rPr>
              <a:t>Increasing </a:t>
            </a:r>
            <a:r>
              <a:rPr lang="en-US" b="1" dirty="0">
                <a:solidFill>
                  <a:srgbClr val="0070C0"/>
                </a:solidFill>
                <a:latin typeface="Calibri" pitchFamily="34" charset="0"/>
              </a:rPr>
              <a:t>complexity of </a:t>
            </a:r>
            <a:r>
              <a:rPr lang="en-US" b="1" dirty="0" smtClean="0">
                <a:solidFill>
                  <a:srgbClr val="0070C0"/>
                </a:solidFill>
                <a:latin typeface="Calibri" pitchFamily="34" charset="0"/>
              </a:rPr>
              <a:t>global </a:t>
            </a:r>
            <a:r>
              <a:rPr lang="en-US" b="1" dirty="0">
                <a:solidFill>
                  <a:srgbClr val="0070C0"/>
                </a:solidFill>
                <a:latin typeface="Calibri" pitchFamily="34" charset="0"/>
              </a:rPr>
              <a:t>air transportation system;</a:t>
            </a:r>
          </a:p>
          <a:p>
            <a:pPr marL="1143000" lvl="2" indent="-228600">
              <a:spcBef>
                <a:spcPct val="20000"/>
              </a:spcBef>
              <a:buClr>
                <a:schemeClr val="tx1"/>
              </a:buClr>
              <a:buFont typeface="Wingdings" pitchFamily="2" charset="2"/>
              <a:buChar char="§"/>
            </a:pPr>
            <a:r>
              <a:rPr lang="en-US" b="1" dirty="0" smtClean="0">
                <a:solidFill>
                  <a:srgbClr val="0070C0"/>
                </a:solidFill>
                <a:latin typeface="Calibri" pitchFamily="34" charset="0"/>
              </a:rPr>
              <a:t>Interrelated </a:t>
            </a:r>
            <a:r>
              <a:rPr lang="en-US" b="1" dirty="0">
                <a:solidFill>
                  <a:srgbClr val="0070C0"/>
                </a:solidFill>
                <a:latin typeface="Calibri" pitchFamily="34" charset="0"/>
              </a:rPr>
              <a:t>and complex nature of aviation activities;</a:t>
            </a:r>
          </a:p>
          <a:p>
            <a:pPr marL="1143000" lvl="2" indent="-228600">
              <a:spcBef>
                <a:spcPct val="20000"/>
              </a:spcBef>
              <a:buClr>
                <a:schemeClr val="tx1"/>
              </a:buClr>
              <a:buFont typeface="Wingdings" pitchFamily="2" charset="2"/>
              <a:buChar char="§"/>
            </a:pPr>
            <a:r>
              <a:rPr lang="en-US" b="1" dirty="0" smtClean="0">
                <a:solidFill>
                  <a:srgbClr val="0070C0"/>
                </a:solidFill>
                <a:latin typeface="Calibri" pitchFamily="34" charset="0"/>
              </a:rPr>
              <a:t>Traffic </a:t>
            </a:r>
            <a:r>
              <a:rPr lang="en-US" b="1" dirty="0">
                <a:solidFill>
                  <a:srgbClr val="0070C0"/>
                </a:solidFill>
                <a:latin typeface="Calibri" pitchFamily="34" charset="0"/>
              </a:rPr>
              <a:t>growth and;</a:t>
            </a:r>
          </a:p>
          <a:p>
            <a:pPr marL="1143000" lvl="2" indent="-228600">
              <a:spcBef>
                <a:spcPct val="20000"/>
              </a:spcBef>
              <a:buClr>
                <a:schemeClr val="tx1"/>
              </a:buClr>
              <a:buFont typeface="Wingdings" pitchFamily="2" charset="2"/>
              <a:buChar char="§"/>
            </a:pPr>
            <a:r>
              <a:rPr lang="en-US" b="1" dirty="0" smtClean="0">
                <a:solidFill>
                  <a:srgbClr val="0070C0"/>
                </a:solidFill>
                <a:latin typeface="Calibri" pitchFamily="34" charset="0"/>
              </a:rPr>
              <a:t>Increasing </a:t>
            </a:r>
            <a:r>
              <a:rPr lang="en-US" b="1" dirty="0">
                <a:solidFill>
                  <a:srgbClr val="0070C0"/>
                </a:solidFill>
                <a:latin typeface="Calibri" pitchFamily="34" charset="0"/>
              </a:rPr>
              <a:t>competition forcing cost reduction (even more under </a:t>
            </a:r>
            <a:r>
              <a:rPr lang="en-US" b="1" dirty="0" smtClean="0">
                <a:solidFill>
                  <a:srgbClr val="0070C0"/>
                </a:solidFill>
                <a:latin typeface="Calibri" pitchFamily="34" charset="0"/>
              </a:rPr>
              <a:t>crisis)…</a:t>
            </a:r>
            <a:endParaRPr lang="en-US" b="1" dirty="0">
              <a:solidFill>
                <a:srgbClr val="0070C0"/>
              </a:solidFill>
              <a:latin typeface="Calibri" pitchFamily="34" charset="0"/>
            </a:endParaRPr>
          </a:p>
          <a:p>
            <a:pPr marL="1143000" lvl="2" indent="-228600">
              <a:spcBef>
                <a:spcPct val="20000"/>
              </a:spcBef>
              <a:buClr>
                <a:schemeClr val="tx1"/>
              </a:buClr>
              <a:buFont typeface="Wingdings" pitchFamily="2" charset="2"/>
              <a:buChar char="§"/>
            </a:pPr>
            <a:endParaRPr lang="en-US" b="1" dirty="0">
              <a:solidFill>
                <a:srgbClr val="000000"/>
              </a:solidFill>
              <a:latin typeface="Calibri" pitchFamily="34" charset="0"/>
            </a:endParaRPr>
          </a:p>
          <a:p>
            <a:pPr marL="1143000" lvl="2" indent="-228600">
              <a:spcBef>
                <a:spcPct val="20000"/>
              </a:spcBef>
              <a:buClr>
                <a:schemeClr val="tx1"/>
              </a:buClr>
              <a:buFont typeface="Wingdings" pitchFamily="2" charset="2"/>
              <a:buChar char="§"/>
            </a:pPr>
            <a:endParaRPr lang="en-US" b="1" dirty="0">
              <a:solidFill>
                <a:srgbClr val="000000"/>
              </a:solidFill>
              <a:latin typeface="Calibri" pitchFamily="34" charset="0"/>
            </a:endParaRPr>
          </a:p>
          <a:p>
            <a:pPr marL="1143000" lvl="2" indent="-228600">
              <a:spcBef>
                <a:spcPct val="20000"/>
              </a:spcBef>
              <a:buClr>
                <a:schemeClr val="tx1"/>
              </a:buClr>
              <a:buFont typeface="Wingdings" pitchFamily="2" charset="2"/>
              <a:buNone/>
            </a:pPr>
            <a:endParaRPr lang="en-US" b="1" dirty="0">
              <a:solidFill>
                <a:srgbClr val="000000"/>
              </a:solidFill>
              <a:latin typeface="Calibri" pitchFamily="34" charset="0"/>
            </a:endParaRPr>
          </a:p>
          <a:p>
            <a:pPr marL="1143000" lvl="2" indent="-228600">
              <a:spcBef>
                <a:spcPct val="20000"/>
              </a:spcBef>
              <a:buClr>
                <a:schemeClr val="tx1"/>
              </a:buClr>
              <a:buFont typeface="Wingdings" pitchFamily="2" charset="2"/>
              <a:buNone/>
            </a:pPr>
            <a:endParaRPr lang="en-US" b="1" dirty="0">
              <a:solidFill>
                <a:srgbClr val="000000"/>
              </a:solidFill>
              <a:latin typeface="Calibri" pitchFamily="34" charset="0"/>
            </a:endParaRPr>
          </a:p>
          <a:p>
            <a:pPr marL="1143000" lvl="2" indent="-228600">
              <a:spcBef>
                <a:spcPct val="20000"/>
              </a:spcBef>
              <a:buClr>
                <a:schemeClr val="tx1"/>
              </a:buClr>
              <a:buFont typeface="Wingdings" pitchFamily="2" charset="2"/>
              <a:buNone/>
            </a:pPr>
            <a:endParaRPr lang="en-US" b="1" dirty="0">
              <a:solidFill>
                <a:srgbClr val="000000"/>
              </a:solidFill>
              <a:latin typeface="Calibri" pitchFamily="34" charset="0"/>
            </a:endParaRPr>
          </a:p>
          <a:p>
            <a:pPr marL="1143000" lvl="2">
              <a:spcBef>
                <a:spcPct val="20000"/>
              </a:spcBef>
              <a:buClr>
                <a:schemeClr val="tx1"/>
              </a:buClr>
              <a:buFont typeface="Wingdings" pitchFamily="2" charset="2"/>
              <a:buNone/>
            </a:pPr>
            <a:r>
              <a:rPr lang="en-US" b="1" dirty="0">
                <a:solidFill>
                  <a:srgbClr val="C00000"/>
                </a:solidFill>
                <a:latin typeface="Calibri" pitchFamily="34" charset="0"/>
              </a:rPr>
              <a:t>However… relatively simple </a:t>
            </a:r>
            <a:r>
              <a:rPr lang="en-US" b="1" dirty="0">
                <a:solidFill>
                  <a:srgbClr val="C00000"/>
                </a:solidFill>
                <a:latin typeface="Calibri" pitchFamily="34" charset="0"/>
              </a:rPr>
              <a:t>methodologies and tools for </a:t>
            </a:r>
            <a:r>
              <a:rPr lang="en-US" b="1" dirty="0">
                <a:solidFill>
                  <a:srgbClr val="C00000"/>
                </a:solidFill>
                <a:latin typeface="Calibri" pitchFamily="34" charset="0"/>
              </a:rPr>
              <a:t>safety risk analysis </a:t>
            </a:r>
            <a:r>
              <a:rPr lang="en-US" b="1" dirty="0" smtClean="0">
                <a:solidFill>
                  <a:srgbClr val="C00000"/>
                </a:solidFill>
                <a:latin typeface="Calibri" pitchFamily="34" charset="0"/>
              </a:rPr>
              <a:t>for commercial </a:t>
            </a:r>
            <a:r>
              <a:rPr lang="en-US" b="1" dirty="0">
                <a:solidFill>
                  <a:srgbClr val="C00000"/>
                </a:solidFill>
                <a:latin typeface="Calibri" pitchFamily="34" charset="0"/>
              </a:rPr>
              <a:t>aviation </a:t>
            </a:r>
            <a:r>
              <a:rPr lang="en-US" b="1" dirty="0" smtClean="0">
                <a:solidFill>
                  <a:srgbClr val="C00000"/>
                </a:solidFill>
                <a:latin typeface="Calibri" pitchFamily="34" charset="0"/>
              </a:rPr>
              <a:t>operations, mostly based on risk matrices</a:t>
            </a:r>
            <a:endParaRPr lang="en-US" b="1" dirty="0">
              <a:solidFill>
                <a:srgbClr val="C00000"/>
              </a:solidFill>
              <a:latin typeface="Calibri" pitchFamily="34" charset="0"/>
            </a:endParaRPr>
          </a:p>
          <a:p>
            <a:pPr marL="742950" lvl="1" indent="-285750">
              <a:spcBef>
                <a:spcPct val="20000"/>
              </a:spcBef>
              <a:buClr>
                <a:srgbClr val="0000FF"/>
              </a:buClr>
              <a:buFont typeface="Wingdings" pitchFamily="2" charset="2"/>
              <a:buChar char="Q"/>
            </a:pPr>
            <a:endParaRPr lang="en-US" b="1" dirty="0">
              <a:solidFill>
                <a:srgbClr val="000000"/>
              </a:solidFill>
              <a:latin typeface="Calibri" pitchFamily="34" charset="0"/>
              <a:sym typeface="Wingdings" pitchFamily="2" charset="2"/>
            </a:endParaRPr>
          </a:p>
        </p:txBody>
      </p:sp>
      <p:sp>
        <p:nvSpPr>
          <p:cNvPr id="51202"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sp>
        <p:nvSpPr>
          <p:cNvPr id="51203" name="4 CuadroTexto"/>
          <p:cNvSpPr txBox="1">
            <a:spLocks noChangeArrowheads="1"/>
          </p:cNvSpPr>
          <p:nvPr/>
        </p:nvSpPr>
        <p:spPr bwMode="auto">
          <a:xfrm>
            <a:off x="755576" y="3429000"/>
            <a:ext cx="7848104" cy="646331"/>
          </a:xfrm>
          <a:prstGeom prst="rect">
            <a:avLst/>
          </a:prstGeom>
          <a:solidFill>
            <a:srgbClr val="FF9933"/>
          </a:solidFill>
          <a:ln w="9525">
            <a:noFill/>
            <a:miter lim="800000"/>
            <a:headEnd/>
            <a:tailEnd/>
          </a:ln>
        </p:spPr>
        <p:txBody>
          <a:bodyPr wrap="square">
            <a:spAutoFit/>
          </a:bodyPr>
          <a:lstStyle/>
          <a:p>
            <a:pPr algn="ctr"/>
            <a:r>
              <a:rPr lang="en-US" b="1" dirty="0" smtClean="0">
                <a:solidFill>
                  <a:srgbClr val="0000FF"/>
                </a:solidFill>
                <a:latin typeface="Calibri" pitchFamily="34" charset="0"/>
              </a:rPr>
              <a:t>Need to assure safe </a:t>
            </a:r>
            <a:r>
              <a:rPr lang="en-US" b="1" dirty="0">
                <a:solidFill>
                  <a:srgbClr val="0000FF"/>
                </a:solidFill>
                <a:latin typeface="Calibri" pitchFamily="34" charset="0"/>
              </a:rPr>
              <a:t>operation of </a:t>
            </a:r>
            <a:r>
              <a:rPr lang="en-US" b="1" dirty="0" smtClean="0">
                <a:solidFill>
                  <a:srgbClr val="0000FF"/>
                </a:solidFill>
                <a:latin typeface="Calibri" pitchFamily="34" charset="0"/>
              </a:rPr>
              <a:t>aircraft </a:t>
            </a:r>
            <a:r>
              <a:rPr lang="en-US" b="1" dirty="0">
                <a:solidFill>
                  <a:srgbClr val="0000FF"/>
                </a:solidFill>
                <a:latin typeface="Calibri" pitchFamily="34" charset="0"/>
              </a:rPr>
              <a:t>through </a:t>
            </a:r>
            <a:r>
              <a:rPr lang="en-US" b="1" dirty="0" smtClean="0">
                <a:solidFill>
                  <a:srgbClr val="C00000"/>
                </a:solidFill>
                <a:latin typeface="Calibri" pitchFamily="34" charset="0"/>
              </a:rPr>
              <a:t>methodologies and tools </a:t>
            </a:r>
            <a:r>
              <a:rPr lang="en-US" b="1" dirty="0" smtClean="0">
                <a:solidFill>
                  <a:srgbClr val="0000FF"/>
                </a:solidFill>
                <a:latin typeface="Calibri" pitchFamily="34" charset="0"/>
              </a:rPr>
              <a:t>supporting  evolution </a:t>
            </a:r>
            <a:r>
              <a:rPr lang="en-US" b="1" dirty="0">
                <a:solidFill>
                  <a:srgbClr val="0000FF"/>
                </a:solidFill>
                <a:latin typeface="Calibri" pitchFamily="34" charset="0"/>
              </a:rPr>
              <a:t>of a proactive strategy </a:t>
            </a:r>
            <a:r>
              <a:rPr lang="en-US" b="1" dirty="0" smtClean="0">
                <a:solidFill>
                  <a:srgbClr val="0000FF"/>
                </a:solidFill>
                <a:latin typeface="Calibri" pitchFamily="34" charset="0"/>
              </a:rPr>
              <a:t>to improve </a:t>
            </a:r>
            <a:r>
              <a:rPr lang="en-US" b="1" dirty="0">
                <a:solidFill>
                  <a:srgbClr val="0000FF"/>
                </a:solidFill>
                <a:latin typeface="Calibri" pitchFamily="34" charset="0"/>
              </a:rPr>
              <a:t>safety performance</a:t>
            </a:r>
            <a:endParaRPr lang="en-GB" b="1" dirty="0">
              <a:solidFill>
                <a:srgbClr val="0000FF"/>
              </a:solidFill>
              <a:latin typeface="Calibri" pitchFamily="34" charset="0"/>
            </a:endParaRPr>
          </a:p>
        </p:txBody>
      </p:sp>
    </p:spTree>
    <p:extLst>
      <p:ext uri="{BB962C8B-B14F-4D97-AF65-F5344CB8AC3E}">
        <p14:creationId xmlns:p14="http://schemas.microsoft.com/office/powerpoint/2010/main" val="2650410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01">
                                            <p:txEl>
                                              <p:pRg st="1" end="1"/>
                                            </p:txEl>
                                          </p:spTgt>
                                        </p:tgtEl>
                                        <p:attrNameLst>
                                          <p:attrName>style.visibility</p:attrName>
                                        </p:attrNameLst>
                                      </p:cBhvr>
                                      <p:to>
                                        <p:strVal val="visible"/>
                                      </p:to>
                                    </p:set>
                                    <p:animEffect transition="in" filter="randombar(horizontal)">
                                      <p:cBhvr>
                                        <p:cTn id="7" dur="500"/>
                                        <p:tgtEl>
                                          <p:spTgt spid="51201">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01">
                                            <p:txEl>
                                              <p:pRg st="2" end="2"/>
                                            </p:txEl>
                                          </p:spTgt>
                                        </p:tgtEl>
                                        <p:attrNameLst>
                                          <p:attrName>style.visibility</p:attrName>
                                        </p:attrNameLst>
                                      </p:cBhvr>
                                      <p:to>
                                        <p:strVal val="visible"/>
                                      </p:to>
                                    </p:set>
                                    <p:animEffect transition="in" filter="randombar(horizontal)">
                                      <p:cBhvr>
                                        <p:cTn id="10" dur="500"/>
                                        <p:tgtEl>
                                          <p:spTgt spid="51201">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1201">
                                            <p:txEl>
                                              <p:pRg st="3" end="3"/>
                                            </p:txEl>
                                          </p:spTgt>
                                        </p:tgtEl>
                                        <p:attrNameLst>
                                          <p:attrName>style.visibility</p:attrName>
                                        </p:attrNameLst>
                                      </p:cBhvr>
                                      <p:to>
                                        <p:strVal val="visible"/>
                                      </p:to>
                                    </p:set>
                                    <p:animEffect transition="in" filter="randombar(horizontal)">
                                      <p:cBhvr>
                                        <p:cTn id="13" dur="500"/>
                                        <p:tgtEl>
                                          <p:spTgt spid="51201">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1201">
                                            <p:txEl>
                                              <p:pRg st="4" end="4"/>
                                            </p:txEl>
                                          </p:spTgt>
                                        </p:tgtEl>
                                        <p:attrNameLst>
                                          <p:attrName>style.visibility</p:attrName>
                                        </p:attrNameLst>
                                      </p:cBhvr>
                                      <p:to>
                                        <p:strVal val="visible"/>
                                      </p:to>
                                    </p:set>
                                    <p:animEffect transition="in" filter="randombar(horizontal)">
                                      <p:cBhvr>
                                        <p:cTn id="16" dur="500"/>
                                        <p:tgtEl>
                                          <p:spTgt spid="51201">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1201">
                                            <p:txEl>
                                              <p:pRg st="5" end="5"/>
                                            </p:txEl>
                                          </p:spTgt>
                                        </p:tgtEl>
                                        <p:attrNameLst>
                                          <p:attrName>style.visibility</p:attrName>
                                        </p:attrNameLst>
                                      </p:cBhvr>
                                      <p:to>
                                        <p:strVal val="visible"/>
                                      </p:to>
                                    </p:set>
                                    <p:animEffect transition="in" filter="randombar(horizontal)">
                                      <p:cBhvr>
                                        <p:cTn id="19" dur="500"/>
                                        <p:tgtEl>
                                          <p:spTgt spid="5120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1203"/>
                                        </p:tgtEl>
                                        <p:attrNameLst>
                                          <p:attrName>style.visibility</p:attrName>
                                        </p:attrNameLst>
                                      </p:cBhvr>
                                      <p:to>
                                        <p:strVal val="visible"/>
                                      </p:to>
                                    </p:set>
                                    <p:animEffect transition="in" filter="wipe(down)">
                                      <p:cBhvr>
                                        <p:cTn id="24" dur="500"/>
                                        <p:tgtEl>
                                          <p:spTgt spid="5120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01">
                                            <p:txEl>
                                              <p:pRg st="11" end="11"/>
                                            </p:txEl>
                                          </p:spTgt>
                                        </p:tgtEl>
                                        <p:attrNameLst>
                                          <p:attrName>style.visibility</p:attrName>
                                        </p:attrNameLst>
                                      </p:cBhvr>
                                      <p:to>
                                        <p:strVal val="visible"/>
                                      </p:to>
                                    </p:set>
                                    <p:animEffect transition="in" filter="fade">
                                      <p:cBhvr>
                                        <p:cTn id="29" dur="1000"/>
                                        <p:tgtEl>
                                          <p:spTgt spid="51201">
                                            <p:txEl>
                                              <p:pRg st="11" end="11"/>
                                            </p:txEl>
                                          </p:spTgt>
                                        </p:tgtEl>
                                      </p:cBhvr>
                                    </p:animEffect>
                                    <p:anim calcmode="lin" valueType="num">
                                      <p:cBhvr>
                                        <p:cTn id="30" dur="1000" fill="hold"/>
                                        <p:tgtEl>
                                          <p:spTgt spid="51201">
                                            <p:txEl>
                                              <p:pRg st="11" end="11"/>
                                            </p:txEl>
                                          </p:spTgt>
                                        </p:tgtEl>
                                        <p:attrNameLst>
                                          <p:attrName>ppt_x</p:attrName>
                                        </p:attrNameLst>
                                      </p:cBhvr>
                                      <p:tavLst>
                                        <p:tav tm="0">
                                          <p:val>
                                            <p:strVal val="#ppt_x"/>
                                          </p:val>
                                        </p:tav>
                                        <p:tav tm="100000">
                                          <p:val>
                                            <p:strVal val="#ppt_x"/>
                                          </p:val>
                                        </p:tav>
                                      </p:tavLst>
                                    </p:anim>
                                    <p:anim calcmode="lin" valueType="num">
                                      <p:cBhvr>
                                        <p:cTn id="31" dur="1000" fill="hold"/>
                                        <p:tgtEl>
                                          <p:spTgt spid="5120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0" y="4445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33399"/>
                </a:solidFill>
                <a:latin typeface="Calibri" pitchFamily="34" charset="0"/>
              </a:defRPr>
            </a:lvl1pPr>
            <a:lvl2pPr marL="742950" indent="-285750" eaLnBrk="0" hangingPunct="0">
              <a:defRPr sz="1600">
                <a:solidFill>
                  <a:srgbClr val="333399"/>
                </a:solidFill>
                <a:latin typeface="Calibri" pitchFamily="34" charset="0"/>
              </a:defRPr>
            </a:lvl2pPr>
            <a:lvl3pPr marL="1143000" indent="-228600" eaLnBrk="0" hangingPunct="0">
              <a:defRPr sz="1600">
                <a:solidFill>
                  <a:srgbClr val="333399"/>
                </a:solidFill>
                <a:latin typeface="Calibri" pitchFamily="34" charset="0"/>
              </a:defRPr>
            </a:lvl3pPr>
            <a:lvl4pPr marL="1600200" indent="-228600" eaLnBrk="0" hangingPunct="0">
              <a:defRPr sz="1600">
                <a:solidFill>
                  <a:srgbClr val="333399"/>
                </a:solidFill>
                <a:latin typeface="Calibri" pitchFamily="34" charset="0"/>
              </a:defRPr>
            </a:lvl4pPr>
            <a:lvl5pPr marL="2057400" indent="-228600" eaLnBrk="0" hangingPunct="0">
              <a:defRPr sz="1600">
                <a:solidFill>
                  <a:srgbClr val="333399"/>
                </a:solidFill>
                <a:latin typeface="Calibri" pitchFamily="34" charset="0"/>
              </a:defRPr>
            </a:lvl5pPr>
            <a:lvl6pPr marL="2514600" indent="-228600" eaLnBrk="0" fontAlgn="base" hangingPunct="0">
              <a:spcBef>
                <a:spcPct val="0"/>
              </a:spcBef>
              <a:spcAft>
                <a:spcPct val="0"/>
              </a:spcAft>
              <a:defRPr sz="1600">
                <a:solidFill>
                  <a:srgbClr val="333399"/>
                </a:solidFill>
                <a:latin typeface="Calibri" pitchFamily="34" charset="0"/>
              </a:defRPr>
            </a:lvl6pPr>
            <a:lvl7pPr marL="2971800" indent="-228600" eaLnBrk="0" fontAlgn="base" hangingPunct="0">
              <a:spcBef>
                <a:spcPct val="0"/>
              </a:spcBef>
              <a:spcAft>
                <a:spcPct val="0"/>
              </a:spcAft>
              <a:defRPr sz="1600">
                <a:solidFill>
                  <a:srgbClr val="333399"/>
                </a:solidFill>
                <a:latin typeface="Calibri" pitchFamily="34" charset="0"/>
              </a:defRPr>
            </a:lvl7pPr>
            <a:lvl8pPr marL="3429000" indent="-228600" eaLnBrk="0" fontAlgn="base" hangingPunct="0">
              <a:spcBef>
                <a:spcPct val="0"/>
              </a:spcBef>
              <a:spcAft>
                <a:spcPct val="0"/>
              </a:spcAft>
              <a:defRPr sz="1600">
                <a:solidFill>
                  <a:srgbClr val="333399"/>
                </a:solidFill>
                <a:latin typeface="Calibri" pitchFamily="34" charset="0"/>
              </a:defRPr>
            </a:lvl8pPr>
            <a:lvl9pPr marL="3886200" indent="-228600" eaLnBrk="0" fontAlgn="base" hangingPunct="0">
              <a:spcBef>
                <a:spcPct val="0"/>
              </a:spcBef>
              <a:spcAft>
                <a:spcPct val="0"/>
              </a:spcAft>
              <a:defRPr sz="1600">
                <a:solidFill>
                  <a:srgbClr val="333399"/>
                </a:solidFill>
                <a:latin typeface="Calibri" pitchFamily="34" charset="0"/>
              </a:defRPr>
            </a:lvl9pPr>
          </a:lstStyle>
          <a:p>
            <a:pPr algn="r" eaLnBrk="1" hangingPunct="1">
              <a:spcBef>
                <a:spcPct val="20000"/>
              </a:spcBef>
            </a:pPr>
            <a:r>
              <a:rPr lang="es-ES" altLang="en-US" sz="2600">
                <a:solidFill>
                  <a:schemeClr val="bg1"/>
                </a:solidFill>
              </a:rPr>
              <a:t>OUTLINE</a:t>
            </a:r>
          </a:p>
          <a:p>
            <a:pPr algn="r" eaLnBrk="1" hangingPunct="1">
              <a:spcBef>
                <a:spcPct val="20000"/>
              </a:spcBef>
            </a:pPr>
            <a:endParaRPr lang="es-ES" altLang="en-US" sz="2600">
              <a:solidFill>
                <a:schemeClr val="bg1"/>
              </a:solidFill>
            </a:endParaRPr>
          </a:p>
        </p:txBody>
      </p:sp>
      <p:sp>
        <p:nvSpPr>
          <p:cNvPr id="71685" name="Rectangle 11"/>
          <p:cNvSpPr>
            <a:spLocks noChangeArrowheads="1"/>
          </p:cNvSpPr>
          <p:nvPr/>
        </p:nvSpPr>
        <p:spPr bwMode="auto">
          <a:xfrm>
            <a:off x="6210126" y="3545483"/>
            <a:ext cx="3151187"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eaLnBrk="0" hangingPunct="0">
              <a:defRPr sz="1600">
                <a:solidFill>
                  <a:srgbClr val="333399"/>
                </a:solidFill>
                <a:latin typeface="Calibri" pitchFamily="34" charset="0"/>
              </a:defRPr>
            </a:lvl1pPr>
            <a:lvl2pPr marL="742950" indent="-285750" defTabSz="622300" eaLnBrk="0" hangingPunct="0">
              <a:defRPr sz="1600">
                <a:solidFill>
                  <a:srgbClr val="333399"/>
                </a:solidFill>
                <a:latin typeface="Calibri" pitchFamily="34" charset="0"/>
              </a:defRPr>
            </a:lvl2pPr>
            <a:lvl3pPr marL="1143000" indent="-228600" defTabSz="622300" eaLnBrk="0" hangingPunct="0">
              <a:defRPr sz="1600">
                <a:solidFill>
                  <a:srgbClr val="333399"/>
                </a:solidFill>
                <a:latin typeface="Calibri" pitchFamily="34" charset="0"/>
              </a:defRPr>
            </a:lvl3pPr>
            <a:lvl4pPr marL="1600200" indent="-228600" defTabSz="622300" eaLnBrk="0" hangingPunct="0">
              <a:defRPr sz="1600">
                <a:solidFill>
                  <a:srgbClr val="333399"/>
                </a:solidFill>
                <a:latin typeface="Calibri" pitchFamily="34" charset="0"/>
              </a:defRPr>
            </a:lvl4pPr>
            <a:lvl5pPr marL="2057400" indent="-228600" defTabSz="622300" eaLnBrk="0" hangingPunct="0">
              <a:defRPr sz="1600">
                <a:solidFill>
                  <a:srgbClr val="333399"/>
                </a:solidFill>
                <a:latin typeface="Calibri" pitchFamily="34" charset="0"/>
              </a:defRPr>
            </a:lvl5pPr>
            <a:lvl6pPr marL="2514600" indent="-228600" defTabSz="622300" eaLnBrk="0" fontAlgn="base" hangingPunct="0">
              <a:spcBef>
                <a:spcPct val="0"/>
              </a:spcBef>
              <a:spcAft>
                <a:spcPct val="0"/>
              </a:spcAft>
              <a:defRPr sz="1600">
                <a:solidFill>
                  <a:srgbClr val="333399"/>
                </a:solidFill>
                <a:latin typeface="Calibri" pitchFamily="34" charset="0"/>
              </a:defRPr>
            </a:lvl6pPr>
            <a:lvl7pPr marL="2971800" indent="-228600" defTabSz="622300" eaLnBrk="0" fontAlgn="base" hangingPunct="0">
              <a:spcBef>
                <a:spcPct val="0"/>
              </a:spcBef>
              <a:spcAft>
                <a:spcPct val="0"/>
              </a:spcAft>
              <a:defRPr sz="1600">
                <a:solidFill>
                  <a:srgbClr val="333399"/>
                </a:solidFill>
                <a:latin typeface="Calibri" pitchFamily="34" charset="0"/>
              </a:defRPr>
            </a:lvl7pPr>
            <a:lvl8pPr marL="3429000" indent="-228600" defTabSz="622300" eaLnBrk="0" fontAlgn="base" hangingPunct="0">
              <a:spcBef>
                <a:spcPct val="0"/>
              </a:spcBef>
              <a:spcAft>
                <a:spcPct val="0"/>
              </a:spcAft>
              <a:defRPr sz="1600">
                <a:solidFill>
                  <a:srgbClr val="333399"/>
                </a:solidFill>
                <a:latin typeface="Calibri" pitchFamily="34" charset="0"/>
              </a:defRPr>
            </a:lvl8pPr>
            <a:lvl9pPr marL="3886200" indent="-228600" defTabSz="622300" eaLnBrk="0" fontAlgn="base" hangingPunct="0">
              <a:spcBef>
                <a:spcPct val="0"/>
              </a:spcBef>
              <a:spcAft>
                <a:spcPct val="0"/>
              </a:spcAft>
              <a:defRPr sz="1600">
                <a:solidFill>
                  <a:srgbClr val="333399"/>
                </a:solidFill>
                <a:latin typeface="Calibri" pitchFamily="34" charset="0"/>
              </a:defRPr>
            </a:lvl9pPr>
          </a:lstStyle>
          <a:p>
            <a:pPr eaLnBrk="1" hangingPunct="1">
              <a:lnSpc>
                <a:spcPct val="90000"/>
              </a:lnSpc>
              <a:spcBef>
                <a:spcPts val="600"/>
              </a:spcBef>
              <a:spcAft>
                <a:spcPts val="600"/>
              </a:spcAft>
              <a:buClr>
                <a:srgbClr val="002060"/>
              </a:buClr>
            </a:pPr>
            <a:r>
              <a:rPr lang="en-US" altLang="en-US" sz="2000" dirty="0">
                <a:solidFill>
                  <a:srgbClr val="808000"/>
                </a:solidFill>
              </a:rPr>
              <a:t>Programs</a:t>
            </a:r>
          </a:p>
          <a:p>
            <a:pPr eaLnBrk="1" hangingPunct="1">
              <a:lnSpc>
                <a:spcPct val="90000"/>
              </a:lnSpc>
              <a:spcBef>
                <a:spcPts val="600"/>
              </a:spcBef>
              <a:buClr>
                <a:srgbClr val="808000"/>
              </a:buClr>
              <a:buFont typeface="Wingdings" pitchFamily="2" charset="2"/>
              <a:buChar char="ü"/>
            </a:pPr>
            <a:r>
              <a:rPr lang="en-US" altLang="en-US" sz="1800" dirty="0" smtClean="0">
                <a:solidFill>
                  <a:srgbClr val="808000"/>
                </a:solidFill>
              </a:rPr>
              <a:t>Safety Action Plan</a:t>
            </a:r>
            <a:endParaRPr lang="en-US" altLang="en-US" sz="1800" dirty="0">
              <a:solidFill>
                <a:srgbClr val="808000"/>
              </a:solidFill>
            </a:endParaRPr>
          </a:p>
          <a:p>
            <a:pPr eaLnBrk="1" hangingPunct="1">
              <a:lnSpc>
                <a:spcPct val="90000"/>
              </a:lnSpc>
              <a:spcBef>
                <a:spcPts val="600"/>
              </a:spcBef>
              <a:buClr>
                <a:srgbClr val="808000"/>
              </a:buClr>
              <a:buFont typeface="Wingdings" pitchFamily="2" charset="2"/>
              <a:buChar char="ü"/>
            </a:pPr>
            <a:r>
              <a:rPr lang="en-US" altLang="en-US" sz="1800" dirty="0" smtClean="0">
                <a:solidFill>
                  <a:srgbClr val="808000"/>
                </a:solidFill>
              </a:rPr>
              <a:t>Safety </a:t>
            </a:r>
            <a:r>
              <a:rPr lang="en-US" altLang="en-US" sz="1800" dirty="0">
                <a:solidFill>
                  <a:srgbClr val="808000"/>
                </a:solidFill>
              </a:rPr>
              <a:t>O</a:t>
            </a:r>
            <a:r>
              <a:rPr lang="en-US" altLang="en-US" sz="1800" dirty="0" smtClean="0">
                <a:solidFill>
                  <a:srgbClr val="808000"/>
                </a:solidFill>
              </a:rPr>
              <a:t>versight Plan</a:t>
            </a:r>
            <a:endParaRPr lang="en-US" altLang="en-US" sz="1800" dirty="0">
              <a:solidFill>
                <a:srgbClr val="808000"/>
              </a:solidFill>
            </a:endParaRPr>
          </a:p>
          <a:p>
            <a:pPr eaLnBrk="1" hangingPunct="1">
              <a:lnSpc>
                <a:spcPct val="90000"/>
              </a:lnSpc>
              <a:spcBef>
                <a:spcPts val="600"/>
              </a:spcBef>
              <a:buClr>
                <a:srgbClr val="808000"/>
              </a:buClr>
              <a:buFont typeface="Wingdings" pitchFamily="2" charset="2"/>
              <a:buChar char="ü"/>
            </a:pPr>
            <a:r>
              <a:rPr lang="en-US" altLang="en-US" sz="1800" dirty="0">
                <a:solidFill>
                  <a:srgbClr val="808000"/>
                </a:solidFill>
              </a:rPr>
              <a:t>Regulations</a:t>
            </a:r>
          </a:p>
          <a:p>
            <a:pPr eaLnBrk="1" hangingPunct="1">
              <a:lnSpc>
                <a:spcPct val="90000"/>
              </a:lnSpc>
              <a:spcBef>
                <a:spcPts val="600"/>
              </a:spcBef>
              <a:buClr>
                <a:srgbClr val="808000"/>
              </a:buClr>
              <a:buFont typeface="Wingdings" pitchFamily="2" charset="2"/>
              <a:buChar char="ü"/>
            </a:pPr>
            <a:r>
              <a:rPr lang="en-US" altLang="en-US" sz="1800" dirty="0">
                <a:solidFill>
                  <a:srgbClr val="808000"/>
                </a:solidFill>
              </a:rPr>
              <a:t>Safety </a:t>
            </a:r>
            <a:r>
              <a:rPr lang="en-US" altLang="en-US" sz="1800" dirty="0" smtClean="0">
                <a:solidFill>
                  <a:srgbClr val="808000"/>
                </a:solidFill>
              </a:rPr>
              <a:t>Campaigns...</a:t>
            </a:r>
            <a:endParaRPr lang="en-US" altLang="en-US" sz="1800" dirty="0">
              <a:solidFill>
                <a:srgbClr val="808000"/>
              </a:solidFill>
            </a:endParaRPr>
          </a:p>
        </p:txBody>
      </p:sp>
      <p:grpSp>
        <p:nvGrpSpPr>
          <p:cNvPr id="71686" name="Group 3"/>
          <p:cNvGrpSpPr>
            <a:grpSpLocks/>
          </p:cNvGrpSpPr>
          <p:nvPr/>
        </p:nvGrpSpPr>
        <p:grpSpPr bwMode="auto">
          <a:xfrm>
            <a:off x="6714951" y="2537420"/>
            <a:ext cx="1603375" cy="920750"/>
            <a:chOff x="4028" y="1870"/>
            <a:chExt cx="1010" cy="580"/>
          </a:xfrm>
        </p:grpSpPr>
        <p:grpSp>
          <p:nvGrpSpPr>
            <p:cNvPr id="71703" name="26 Flecha derecha"/>
            <p:cNvGrpSpPr>
              <a:grpSpLocks/>
            </p:cNvGrpSpPr>
            <p:nvPr/>
          </p:nvGrpSpPr>
          <p:grpSpPr bwMode="auto">
            <a:xfrm>
              <a:off x="4028" y="1870"/>
              <a:ext cx="196" cy="580"/>
              <a:chOff x="6394704" y="2968752"/>
              <a:chExt cx="310896" cy="920496"/>
            </a:xfrm>
          </p:grpSpPr>
          <p:pic>
            <p:nvPicPr>
              <p:cNvPr id="71710" name="26 Flecha derech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704" y="2968752"/>
                <a:ext cx="310896" cy="9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1" name="Text Box 6"/>
              <p:cNvSpPr txBox="1">
                <a:spLocks noChangeArrowheads="1"/>
              </p:cNvSpPr>
              <p:nvPr/>
            </p:nvSpPr>
            <p:spPr bwMode="auto">
              <a:xfrm rot="5400000">
                <a:off x="6146994" y="3348307"/>
                <a:ext cx="810228" cy="1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eaLnBrk="0" hangingPunct="0">
                  <a:defRPr sz="1600">
                    <a:solidFill>
                      <a:srgbClr val="333399"/>
                    </a:solidFill>
                    <a:latin typeface="Calibri" pitchFamily="34" charset="0"/>
                  </a:defRPr>
                </a:lvl1pPr>
                <a:lvl2pPr marL="742950" indent="-285750" eaLnBrk="0" hangingPunct="0">
                  <a:defRPr sz="1600">
                    <a:solidFill>
                      <a:srgbClr val="333399"/>
                    </a:solidFill>
                    <a:latin typeface="Calibri" pitchFamily="34" charset="0"/>
                  </a:defRPr>
                </a:lvl2pPr>
                <a:lvl3pPr marL="1143000" indent="-228600" eaLnBrk="0" hangingPunct="0">
                  <a:defRPr sz="1600">
                    <a:solidFill>
                      <a:srgbClr val="333399"/>
                    </a:solidFill>
                    <a:latin typeface="Calibri" pitchFamily="34" charset="0"/>
                  </a:defRPr>
                </a:lvl3pPr>
                <a:lvl4pPr marL="1600200" indent="-228600" eaLnBrk="0" hangingPunct="0">
                  <a:defRPr sz="1600">
                    <a:solidFill>
                      <a:srgbClr val="333399"/>
                    </a:solidFill>
                    <a:latin typeface="Calibri" pitchFamily="34" charset="0"/>
                  </a:defRPr>
                </a:lvl4pPr>
                <a:lvl5pPr marL="2057400" indent="-228600" eaLnBrk="0" hangingPunct="0">
                  <a:defRPr sz="1600">
                    <a:solidFill>
                      <a:srgbClr val="333399"/>
                    </a:solidFill>
                    <a:latin typeface="Calibri" pitchFamily="34" charset="0"/>
                  </a:defRPr>
                </a:lvl5pPr>
                <a:lvl6pPr marL="2514600" indent="-228600" eaLnBrk="0" fontAlgn="base" hangingPunct="0">
                  <a:spcBef>
                    <a:spcPct val="0"/>
                  </a:spcBef>
                  <a:spcAft>
                    <a:spcPct val="0"/>
                  </a:spcAft>
                  <a:defRPr sz="1600">
                    <a:solidFill>
                      <a:srgbClr val="333399"/>
                    </a:solidFill>
                    <a:latin typeface="Calibri" pitchFamily="34" charset="0"/>
                  </a:defRPr>
                </a:lvl6pPr>
                <a:lvl7pPr marL="2971800" indent="-228600" eaLnBrk="0" fontAlgn="base" hangingPunct="0">
                  <a:spcBef>
                    <a:spcPct val="0"/>
                  </a:spcBef>
                  <a:spcAft>
                    <a:spcPct val="0"/>
                  </a:spcAft>
                  <a:defRPr sz="1600">
                    <a:solidFill>
                      <a:srgbClr val="333399"/>
                    </a:solidFill>
                    <a:latin typeface="Calibri" pitchFamily="34" charset="0"/>
                  </a:defRPr>
                </a:lvl7pPr>
                <a:lvl8pPr marL="3429000" indent="-228600" eaLnBrk="0" fontAlgn="base" hangingPunct="0">
                  <a:spcBef>
                    <a:spcPct val="0"/>
                  </a:spcBef>
                  <a:spcAft>
                    <a:spcPct val="0"/>
                  </a:spcAft>
                  <a:defRPr sz="1600">
                    <a:solidFill>
                      <a:srgbClr val="333399"/>
                    </a:solidFill>
                    <a:latin typeface="Calibri" pitchFamily="34" charset="0"/>
                  </a:defRPr>
                </a:lvl8pPr>
                <a:lvl9pPr marL="3886200" indent="-228600" eaLnBrk="0" fontAlgn="base" hangingPunct="0">
                  <a:spcBef>
                    <a:spcPct val="0"/>
                  </a:spcBef>
                  <a:spcAft>
                    <a:spcPct val="0"/>
                  </a:spcAft>
                  <a:defRPr sz="1600">
                    <a:solidFill>
                      <a:srgbClr val="333399"/>
                    </a:solidFill>
                    <a:latin typeface="Calibri" pitchFamily="34" charset="0"/>
                  </a:defRPr>
                </a:lvl9pPr>
              </a:lstStyle>
              <a:p>
                <a:pPr eaLnBrk="1" hangingPunct="1"/>
                <a:endParaRPr lang="en-US" altLang="en-US" sz="1400" b="1">
                  <a:solidFill>
                    <a:srgbClr val="FFFFFF"/>
                  </a:solidFill>
                  <a:latin typeface="Arial" charset="0"/>
                </a:endParaRPr>
              </a:p>
            </p:txBody>
          </p:sp>
        </p:grpSp>
        <p:grpSp>
          <p:nvGrpSpPr>
            <p:cNvPr id="71704" name="27 Flecha derecha"/>
            <p:cNvGrpSpPr>
              <a:grpSpLocks/>
            </p:cNvGrpSpPr>
            <p:nvPr/>
          </p:nvGrpSpPr>
          <p:grpSpPr bwMode="auto">
            <a:xfrm>
              <a:off x="4435" y="1870"/>
              <a:ext cx="196" cy="580"/>
              <a:chOff x="7040880" y="2968752"/>
              <a:chExt cx="310896" cy="920496"/>
            </a:xfrm>
          </p:grpSpPr>
          <p:pic>
            <p:nvPicPr>
              <p:cNvPr id="71708" name="27 Flecha derecha"/>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880" y="2968752"/>
                <a:ext cx="310896" cy="9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9" name="Text Box 9"/>
              <p:cNvSpPr txBox="1">
                <a:spLocks noChangeArrowheads="1"/>
              </p:cNvSpPr>
              <p:nvPr/>
            </p:nvSpPr>
            <p:spPr bwMode="auto">
              <a:xfrm rot="5400000">
                <a:off x="6795080" y="3348307"/>
                <a:ext cx="810228" cy="1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eaLnBrk="0" hangingPunct="0">
                  <a:defRPr sz="1600">
                    <a:solidFill>
                      <a:srgbClr val="333399"/>
                    </a:solidFill>
                    <a:latin typeface="Calibri" pitchFamily="34" charset="0"/>
                  </a:defRPr>
                </a:lvl1pPr>
                <a:lvl2pPr marL="742950" indent="-285750" eaLnBrk="0" hangingPunct="0">
                  <a:defRPr sz="1600">
                    <a:solidFill>
                      <a:srgbClr val="333399"/>
                    </a:solidFill>
                    <a:latin typeface="Calibri" pitchFamily="34" charset="0"/>
                  </a:defRPr>
                </a:lvl2pPr>
                <a:lvl3pPr marL="1143000" indent="-228600" eaLnBrk="0" hangingPunct="0">
                  <a:defRPr sz="1600">
                    <a:solidFill>
                      <a:srgbClr val="333399"/>
                    </a:solidFill>
                    <a:latin typeface="Calibri" pitchFamily="34" charset="0"/>
                  </a:defRPr>
                </a:lvl3pPr>
                <a:lvl4pPr marL="1600200" indent="-228600" eaLnBrk="0" hangingPunct="0">
                  <a:defRPr sz="1600">
                    <a:solidFill>
                      <a:srgbClr val="333399"/>
                    </a:solidFill>
                    <a:latin typeface="Calibri" pitchFamily="34" charset="0"/>
                  </a:defRPr>
                </a:lvl4pPr>
                <a:lvl5pPr marL="2057400" indent="-228600" eaLnBrk="0" hangingPunct="0">
                  <a:defRPr sz="1600">
                    <a:solidFill>
                      <a:srgbClr val="333399"/>
                    </a:solidFill>
                    <a:latin typeface="Calibri" pitchFamily="34" charset="0"/>
                  </a:defRPr>
                </a:lvl5pPr>
                <a:lvl6pPr marL="2514600" indent="-228600" eaLnBrk="0" fontAlgn="base" hangingPunct="0">
                  <a:spcBef>
                    <a:spcPct val="0"/>
                  </a:spcBef>
                  <a:spcAft>
                    <a:spcPct val="0"/>
                  </a:spcAft>
                  <a:defRPr sz="1600">
                    <a:solidFill>
                      <a:srgbClr val="333399"/>
                    </a:solidFill>
                    <a:latin typeface="Calibri" pitchFamily="34" charset="0"/>
                  </a:defRPr>
                </a:lvl6pPr>
                <a:lvl7pPr marL="2971800" indent="-228600" eaLnBrk="0" fontAlgn="base" hangingPunct="0">
                  <a:spcBef>
                    <a:spcPct val="0"/>
                  </a:spcBef>
                  <a:spcAft>
                    <a:spcPct val="0"/>
                  </a:spcAft>
                  <a:defRPr sz="1600">
                    <a:solidFill>
                      <a:srgbClr val="333399"/>
                    </a:solidFill>
                    <a:latin typeface="Calibri" pitchFamily="34" charset="0"/>
                  </a:defRPr>
                </a:lvl7pPr>
                <a:lvl8pPr marL="3429000" indent="-228600" eaLnBrk="0" fontAlgn="base" hangingPunct="0">
                  <a:spcBef>
                    <a:spcPct val="0"/>
                  </a:spcBef>
                  <a:spcAft>
                    <a:spcPct val="0"/>
                  </a:spcAft>
                  <a:defRPr sz="1600">
                    <a:solidFill>
                      <a:srgbClr val="333399"/>
                    </a:solidFill>
                    <a:latin typeface="Calibri" pitchFamily="34" charset="0"/>
                  </a:defRPr>
                </a:lvl8pPr>
                <a:lvl9pPr marL="3886200" indent="-228600" eaLnBrk="0" fontAlgn="base" hangingPunct="0">
                  <a:spcBef>
                    <a:spcPct val="0"/>
                  </a:spcBef>
                  <a:spcAft>
                    <a:spcPct val="0"/>
                  </a:spcAft>
                  <a:defRPr sz="1600">
                    <a:solidFill>
                      <a:srgbClr val="333399"/>
                    </a:solidFill>
                    <a:latin typeface="Calibri" pitchFamily="34" charset="0"/>
                  </a:defRPr>
                </a:lvl9pPr>
              </a:lstStyle>
              <a:p>
                <a:pPr eaLnBrk="1" hangingPunct="1"/>
                <a:endParaRPr lang="en-US" altLang="en-US" sz="1400" b="1">
                  <a:solidFill>
                    <a:srgbClr val="FFFFFF"/>
                  </a:solidFill>
                  <a:latin typeface="Arial" charset="0"/>
                </a:endParaRPr>
              </a:p>
            </p:txBody>
          </p:sp>
        </p:grpSp>
        <p:grpSp>
          <p:nvGrpSpPr>
            <p:cNvPr id="71705" name="28 Flecha derecha"/>
            <p:cNvGrpSpPr>
              <a:grpSpLocks/>
            </p:cNvGrpSpPr>
            <p:nvPr/>
          </p:nvGrpSpPr>
          <p:grpSpPr bwMode="auto">
            <a:xfrm>
              <a:off x="4846" y="1870"/>
              <a:ext cx="192" cy="580"/>
              <a:chOff x="7693152" y="2968752"/>
              <a:chExt cx="304800" cy="920496"/>
            </a:xfrm>
          </p:grpSpPr>
          <p:pic>
            <p:nvPicPr>
              <p:cNvPr id="71706" name="28 Flecha derecha"/>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3152" y="2968752"/>
                <a:ext cx="304800" cy="9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7" name="Text Box 12"/>
              <p:cNvSpPr txBox="1">
                <a:spLocks noChangeArrowheads="1"/>
              </p:cNvSpPr>
              <p:nvPr/>
            </p:nvSpPr>
            <p:spPr bwMode="auto">
              <a:xfrm rot="5400000">
                <a:off x="7443165" y="3348307"/>
                <a:ext cx="810228" cy="1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eaLnBrk="0" hangingPunct="0">
                  <a:defRPr sz="1600">
                    <a:solidFill>
                      <a:srgbClr val="333399"/>
                    </a:solidFill>
                    <a:latin typeface="Calibri" pitchFamily="34" charset="0"/>
                  </a:defRPr>
                </a:lvl1pPr>
                <a:lvl2pPr marL="742950" indent="-285750" eaLnBrk="0" hangingPunct="0">
                  <a:defRPr sz="1600">
                    <a:solidFill>
                      <a:srgbClr val="333399"/>
                    </a:solidFill>
                    <a:latin typeface="Calibri" pitchFamily="34" charset="0"/>
                  </a:defRPr>
                </a:lvl2pPr>
                <a:lvl3pPr marL="1143000" indent="-228600" eaLnBrk="0" hangingPunct="0">
                  <a:defRPr sz="1600">
                    <a:solidFill>
                      <a:srgbClr val="333399"/>
                    </a:solidFill>
                    <a:latin typeface="Calibri" pitchFamily="34" charset="0"/>
                  </a:defRPr>
                </a:lvl3pPr>
                <a:lvl4pPr marL="1600200" indent="-228600" eaLnBrk="0" hangingPunct="0">
                  <a:defRPr sz="1600">
                    <a:solidFill>
                      <a:srgbClr val="333399"/>
                    </a:solidFill>
                    <a:latin typeface="Calibri" pitchFamily="34" charset="0"/>
                  </a:defRPr>
                </a:lvl4pPr>
                <a:lvl5pPr marL="2057400" indent="-228600" eaLnBrk="0" hangingPunct="0">
                  <a:defRPr sz="1600">
                    <a:solidFill>
                      <a:srgbClr val="333399"/>
                    </a:solidFill>
                    <a:latin typeface="Calibri" pitchFamily="34" charset="0"/>
                  </a:defRPr>
                </a:lvl5pPr>
                <a:lvl6pPr marL="2514600" indent="-228600" eaLnBrk="0" fontAlgn="base" hangingPunct="0">
                  <a:spcBef>
                    <a:spcPct val="0"/>
                  </a:spcBef>
                  <a:spcAft>
                    <a:spcPct val="0"/>
                  </a:spcAft>
                  <a:defRPr sz="1600">
                    <a:solidFill>
                      <a:srgbClr val="333399"/>
                    </a:solidFill>
                    <a:latin typeface="Calibri" pitchFamily="34" charset="0"/>
                  </a:defRPr>
                </a:lvl6pPr>
                <a:lvl7pPr marL="2971800" indent="-228600" eaLnBrk="0" fontAlgn="base" hangingPunct="0">
                  <a:spcBef>
                    <a:spcPct val="0"/>
                  </a:spcBef>
                  <a:spcAft>
                    <a:spcPct val="0"/>
                  </a:spcAft>
                  <a:defRPr sz="1600">
                    <a:solidFill>
                      <a:srgbClr val="333399"/>
                    </a:solidFill>
                    <a:latin typeface="Calibri" pitchFamily="34" charset="0"/>
                  </a:defRPr>
                </a:lvl7pPr>
                <a:lvl8pPr marL="3429000" indent="-228600" eaLnBrk="0" fontAlgn="base" hangingPunct="0">
                  <a:spcBef>
                    <a:spcPct val="0"/>
                  </a:spcBef>
                  <a:spcAft>
                    <a:spcPct val="0"/>
                  </a:spcAft>
                  <a:defRPr sz="1600">
                    <a:solidFill>
                      <a:srgbClr val="333399"/>
                    </a:solidFill>
                    <a:latin typeface="Calibri" pitchFamily="34" charset="0"/>
                  </a:defRPr>
                </a:lvl8pPr>
                <a:lvl9pPr marL="3886200" indent="-228600" eaLnBrk="0" fontAlgn="base" hangingPunct="0">
                  <a:spcBef>
                    <a:spcPct val="0"/>
                  </a:spcBef>
                  <a:spcAft>
                    <a:spcPct val="0"/>
                  </a:spcAft>
                  <a:defRPr sz="1600">
                    <a:solidFill>
                      <a:srgbClr val="333399"/>
                    </a:solidFill>
                    <a:latin typeface="Calibri" pitchFamily="34" charset="0"/>
                  </a:defRPr>
                </a:lvl9pPr>
              </a:lstStyle>
              <a:p>
                <a:pPr eaLnBrk="1" hangingPunct="1"/>
                <a:endParaRPr lang="en-US" altLang="en-US" sz="1400" b="1">
                  <a:solidFill>
                    <a:srgbClr val="FFFFFF"/>
                  </a:solidFill>
                  <a:latin typeface="Arial" charset="0"/>
                </a:endParaRPr>
              </a:p>
            </p:txBody>
          </p:sp>
        </p:grpSp>
      </p:grpSp>
      <p:pic>
        <p:nvPicPr>
          <p:cNvPr id="71687" name="Curved Left Arrow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401" y="4194770"/>
            <a:ext cx="521811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Diagram 36"/>
          <p:cNvGraphicFramePr/>
          <p:nvPr>
            <p:extLst>
              <p:ext uri="{D42A27DB-BD31-4B8C-83A1-F6EECF244321}">
                <p14:modId xmlns:p14="http://schemas.microsoft.com/office/powerpoint/2010/main" val="1769488894"/>
              </p:ext>
            </p:extLst>
          </p:nvPr>
        </p:nvGraphicFramePr>
        <p:xfrm>
          <a:off x="3347864" y="1700808"/>
          <a:ext cx="3025626" cy="284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1689" name="Rectangle 17"/>
          <p:cNvSpPr>
            <a:spLocks noChangeArrowheads="1"/>
          </p:cNvSpPr>
          <p:nvPr/>
        </p:nvSpPr>
        <p:spPr bwMode="auto">
          <a:xfrm>
            <a:off x="757063" y="1700808"/>
            <a:ext cx="259080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defTabSz="889000" eaLnBrk="0" hangingPunct="0">
              <a:defRPr sz="1600">
                <a:solidFill>
                  <a:srgbClr val="333399"/>
                </a:solidFill>
                <a:latin typeface="Calibri" pitchFamily="34" charset="0"/>
              </a:defRPr>
            </a:lvl1pPr>
            <a:lvl2pPr marL="742950" indent="-285750" defTabSz="889000" eaLnBrk="0" hangingPunct="0">
              <a:defRPr sz="1600">
                <a:solidFill>
                  <a:srgbClr val="333399"/>
                </a:solidFill>
                <a:latin typeface="Calibri" pitchFamily="34" charset="0"/>
              </a:defRPr>
            </a:lvl2pPr>
            <a:lvl3pPr marL="1143000" indent="-228600" defTabSz="889000" eaLnBrk="0" hangingPunct="0">
              <a:defRPr sz="1600">
                <a:solidFill>
                  <a:srgbClr val="333399"/>
                </a:solidFill>
                <a:latin typeface="Calibri" pitchFamily="34" charset="0"/>
              </a:defRPr>
            </a:lvl3pPr>
            <a:lvl4pPr marL="1600200" indent="-228600" defTabSz="889000" eaLnBrk="0" hangingPunct="0">
              <a:defRPr sz="1600">
                <a:solidFill>
                  <a:srgbClr val="333399"/>
                </a:solidFill>
                <a:latin typeface="Calibri" pitchFamily="34" charset="0"/>
              </a:defRPr>
            </a:lvl4pPr>
            <a:lvl5pPr marL="2057400" indent="-228600" defTabSz="889000" eaLnBrk="0" hangingPunct="0">
              <a:defRPr sz="1600">
                <a:solidFill>
                  <a:srgbClr val="333399"/>
                </a:solidFill>
                <a:latin typeface="Calibri" pitchFamily="34" charset="0"/>
              </a:defRPr>
            </a:lvl5pPr>
            <a:lvl6pPr marL="2514600" indent="-228600" defTabSz="889000" eaLnBrk="0" fontAlgn="base" hangingPunct="0">
              <a:spcBef>
                <a:spcPct val="0"/>
              </a:spcBef>
              <a:spcAft>
                <a:spcPct val="0"/>
              </a:spcAft>
              <a:defRPr sz="1600">
                <a:solidFill>
                  <a:srgbClr val="333399"/>
                </a:solidFill>
                <a:latin typeface="Calibri" pitchFamily="34" charset="0"/>
              </a:defRPr>
            </a:lvl6pPr>
            <a:lvl7pPr marL="2971800" indent="-228600" defTabSz="889000" eaLnBrk="0" fontAlgn="base" hangingPunct="0">
              <a:spcBef>
                <a:spcPct val="0"/>
              </a:spcBef>
              <a:spcAft>
                <a:spcPct val="0"/>
              </a:spcAft>
              <a:defRPr sz="1600">
                <a:solidFill>
                  <a:srgbClr val="333399"/>
                </a:solidFill>
                <a:latin typeface="Calibri" pitchFamily="34" charset="0"/>
              </a:defRPr>
            </a:lvl7pPr>
            <a:lvl8pPr marL="3429000" indent="-228600" defTabSz="889000" eaLnBrk="0" fontAlgn="base" hangingPunct="0">
              <a:spcBef>
                <a:spcPct val="0"/>
              </a:spcBef>
              <a:spcAft>
                <a:spcPct val="0"/>
              </a:spcAft>
              <a:defRPr sz="1600">
                <a:solidFill>
                  <a:srgbClr val="333399"/>
                </a:solidFill>
                <a:latin typeface="Calibri" pitchFamily="34" charset="0"/>
              </a:defRPr>
            </a:lvl8pPr>
            <a:lvl9pPr marL="3886200" indent="-228600" defTabSz="889000" eaLnBrk="0" fontAlgn="base" hangingPunct="0">
              <a:spcBef>
                <a:spcPct val="0"/>
              </a:spcBef>
              <a:spcAft>
                <a:spcPct val="0"/>
              </a:spcAft>
              <a:defRPr sz="1600">
                <a:solidFill>
                  <a:srgbClr val="333399"/>
                </a:solidFill>
                <a:latin typeface="Calibri" pitchFamily="34" charset="0"/>
              </a:defRPr>
            </a:lvl9pPr>
          </a:lstStyle>
          <a:p>
            <a:pPr eaLnBrk="1" hangingPunct="1">
              <a:lnSpc>
                <a:spcPct val="90000"/>
              </a:lnSpc>
            </a:pPr>
            <a:r>
              <a:rPr lang="en-US" altLang="en-US" sz="2000" dirty="0">
                <a:solidFill>
                  <a:schemeClr val="tx2">
                    <a:lumMod val="75000"/>
                  </a:schemeClr>
                </a:solidFill>
              </a:rPr>
              <a:t>Input</a:t>
            </a:r>
          </a:p>
          <a:p>
            <a:pPr eaLnBrk="1" hangingPunct="1">
              <a:lnSpc>
                <a:spcPct val="90000"/>
              </a:lnSpc>
            </a:pPr>
            <a:endParaRPr lang="en-US" altLang="en-US" sz="2000" dirty="0">
              <a:solidFill>
                <a:schemeClr val="tx2">
                  <a:lumMod val="75000"/>
                </a:schemeClr>
              </a:solidFill>
            </a:endParaRPr>
          </a:p>
          <a:p>
            <a:pPr eaLnBrk="1" hangingPunct="1">
              <a:lnSpc>
                <a:spcPct val="90000"/>
              </a:lnSpc>
            </a:pPr>
            <a:r>
              <a:rPr lang="en-US" altLang="en-US" sz="2000" dirty="0">
                <a:solidFill>
                  <a:schemeClr val="tx2">
                    <a:lumMod val="75000"/>
                  </a:schemeClr>
                </a:solidFill>
              </a:rPr>
              <a:t>Data</a:t>
            </a:r>
          </a:p>
          <a:p>
            <a:pPr eaLnBrk="1" hangingPunct="1">
              <a:lnSpc>
                <a:spcPct val="90000"/>
              </a:lnSpc>
              <a:buFont typeface="Wingdings" pitchFamily="2" charset="2"/>
              <a:buChar char="ü"/>
            </a:pPr>
            <a:r>
              <a:rPr lang="en-US" altLang="en-US" sz="1800" dirty="0">
                <a:solidFill>
                  <a:schemeClr val="tx2">
                    <a:lumMod val="75000"/>
                  </a:schemeClr>
                </a:solidFill>
              </a:rPr>
              <a:t>Operational</a:t>
            </a:r>
          </a:p>
          <a:p>
            <a:pPr eaLnBrk="1" hangingPunct="1">
              <a:lnSpc>
                <a:spcPct val="90000"/>
              </a:lnSpc>
              <a:buFont typeface="Wingdings" pitchFamily="2" charset="2"/>
              <a:buChar char="ü"/>
            </a:pPr>
            <a:r>
              <a:rPr lang="en-US" altLang="en-US" sz="1800" dirty="0">
                <a:solidFill>
                  <a:schemeClr val="tx2">
                    <a:lumMod val="75000"/>
                  </a:schemeClr>
                </a:solidFill>
              </a:rPr>
              <a:t>Financial</a:t>
            </a:r>
          </a:p>
          <a:p>
            <a:pPr eaLnBrk="1" hangingPunct="1">
              <a:lnSpc>
                <a:spcPct val="90000"/>
              </a:lnSpc>
              <a:buFont typeface="Wingdings" pitchFamily="2" charset="2"/>
              <a:buChar char="ü"/>
            </a:pPr>
            <a:r>
              <a:rPr lang="en-US" altLang="en-US" sz="1800" dirty="0">
                <a:solidFill>
                  <a:schemeClr val="tx2">
                    <a:lumMod val="75000"/>
                  </a:schemeClr>
                </a:solidFill>
              </a:rPr>
              <a:t>HHRR</a:t>
            </a:r>
          </a:p>
          <a:p>
            <a:pPr eaLnBrk="1" hangingPunct="1">
              <a:lnSpc>
                <a:spcPct val="90000"/>
              </a:lnSpc>
              <a:buFont typeface="Wingdings" pitchFamily="2" charset="2"/>
              <a:buChar char="ü"/>
            </a:pPr>
            <a:r>
              <a:rPr lang="en-US" altLang="en-US" sz="1800" dirty="0">
                <a:solidFill>
                  <a:schemeClr val="tx2">
                    <a:lumMod val="75000"/>
                  </a:schemeClr>
                </a:solidFill>
              </a:rPr>
              <a:t>Legal...</a:t>
            </a:r>
          </a:p>
        </p:txBody>
      </p:sp>
      <p:sp>
        <p:nvSpPr>
          <p:cNvPr id="22" name="21 Flecha derecha"/>
          <p:cNvSpPr/>
          <p:nvPr/>
        </p:nvSpPr>
        <p:spPr>
          <a:xfrm rot="1101407">
            <a:off x="2328567" y="2405565"/>
            <a:ext cx="863504" cy="216085"/>
          </a:xfrm>
          <a:prstGeom prst="rightArrow">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22 Flecha derecha"/>
          <p:cNvSpPr/>
          <p:nvPr/>
        </p:nvSpPr>
        <p:spPr>
          <a:xfrm>
            <a:off x="2328548" y="2765554"/>
            <a:ext cx="862985" cy="216143"/>
          </a:xfrm>
          <a:prstGeom prst="rightArrow">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4" name="23 Flecha derecha"/>
          <p:cNvSpPr/>
          <p:nvPr/>
        </p:nvSpPr>
        <p:spPr>
          <a:xfrm rot="20530741">
            <a:off x="2328567" y="3197635"/>
            <a:ext cx="863504" cy="215966"/>
          </a:xfrm>
          <a:prstGeom prst="rightArrow">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24 Flecha derecha"/>
          <p:cNvSpPr/>
          <p:nvPr/>
        </p:nvSpPr>
        <p:spPr>
          <a:xfrm rot="20190103">
            <a:off x="2327507" y="3557066"/>
            <a:ext cx="864053" cy="215702"/>
          </a:xfrm>
          <a:prstGeom prst="rightArrow">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15"/>
          <p:cNvSpPr>
            <a:spLocks noChangeArrowheads="1"/>
          </p:cNvSpPr>
          <p:nvPr/>
        </p:nvSpPr>
        <p:spPr bwMode="auto">
          <a:xfrm>
            <a:off x="6565726" y="1313458"/>
            <a:ext cx="2400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0100" eaLnBrk="0" hangingPunct="0">
              <a:defRPr sz="1600">
                <a:solidFill>
                  <a:srgbClr val="333399"/>
                </a:solidFill>
                <a:latin typeface="Calibri" pitchFamily="34" charset="0"/>
              </a:defRPr>
            </a:lvl1pPr>
            <a:lvl2pPr marL="742950" indent="-285750" defTabSz="800100" eaLnBrk="0" hangingPunct="0">
              <a:defRPr sz="1600">
                <a:solidFill>
                  <a:srgbClr val="333399"/>
                </a:solidFill>
                <a:latin typeface="Calibri" pitchFamily="34" charset="0"/>
              </a:defRPr>
            </a:lvl2pPr>
            <a:lvl3pPr marL="1143000" indent="-228600" defTabSz="800100" eaLnBrk="0" hangingPunct="0">
              <a:defRPr sz="1600">
                <a:solidFill>
                  <a:srgbClr val="333399"/>
                </a:solidFill>
                <a:latin typeface="Calibri" pitchFamily="34" charset="0"/>
              </a:defRPr>
            </a:lvl3pPr>
            <a:lvl4pPr marL="1600200" indent="-228600" defTabSz="800100" eaLnBrk="0" hangingPunct="0">
              <a:defRPr sz="1600">
                <a:solidFill>
                  <a:srgbClr val="333399"/>
                </a:solidFill>
                <a:latin typeface="Calibri" pitchFamily="34" charset="0"/>
              </a:defRPr>
            </a:lvl4pPr>
            <a:lvl5pPr marL="2057400" indent="-228600" defTabSz="800100" eaLnBrk="0" hangingPunct="0">
              <a:defRPr sz="1600">
                <a:solidFill>
                  <a:srgbClr val="333399"/>
                </a:solidFill>
                <a:latin typeface="Calibri" pitchFamily="34" charset="0"/>
              </a:defRPr>
            </a:lvl5pPr>
            <a:lvl6pPr marL="2514600" indent="-228600" defTabSz="800100" eaLnBrk="0" fontAlgn="base" hangingPunct="0">
              <a:spcBef>
                <a:spcPct val="0"/>
              </a:spcBef>
              <a:spcAft>
                <a:spcPct val="0"/>
              </a:spcAft>
              <a:defRPr sz="1600">
                <a:solidFill>
                  <a:srgbClr val="333399"/>
                </a:solidFill>
                <a:latin typeface="Calibri" pitchFamily="34" charset="0"/>
              </a:defRPr>
            </a:lvl6pPr>
            <a:lvl7pPr marL="2971800" indent="-228600" defTabSz="800100" eaLnBrk="0" fontAlgn="base" hangingPunct="0">
              <a:spcBef>
                <a:spcPct val="0"/>
              </a:spcBef>
              <a:spcAft>
                <a:spcPct val="0"/>
              </a:spcAft>
              <a:defRPr sz="1600">
                <a:solidFill>
                  <a:srgbClr val="333399"/>
                </a:solidFill>
                <a:latin typeface="Calibri" pitchFamily="34" charset="0"/>
              </a:defRPr>
            </a:lvl7pPr>
            <a:lvl8pPr marL="3429000" indent="-228600" defTabSz="800100" eaLnBrk="0" fontAlgn="base" hangingPunct="0">
              <a:spcBef>
                <a:spcPct val="0"/>
              </a:spcBef>
              <a:spcAft>
                <a:spcPct val="0"/>
              </a:spcAft>
              <a:defRPr sz="1600">
                <a:solidFill>
                  <a:srgbClr val="333399"/>
                </a:solidFill>
                <a:latin typeface="Calibri" pitchFamily="34" charset="0"/>
              </a:defRPr>
            </a:lvl8pPr>
            <a:lvl9pPr marL="3886200" indent="-228600" defTabSz="800100" eaLnBrk="0" fontAlgn="base" hangingPunct="0">
              <a:spcBef>
                <a:spcPct val="0"/>
              </a:spcBef>
              <a:spcAft>
                <a:spcPct val="0"/>
              </a:spcAft>
              <a:defRPr sz="1600">
                <a:solidFill>
                  <a:srgbClr val="333399"/>
                </a:solidFill>
                <a:latin typeface="Calibri" pitchFamily="34" charset="0"/>
              </a:defRPr>
            </a:lvl9pPr>
          </a:lstStyle>
          <a:p>
            <a:pPr eaLnBrk="1" hangingPunct="1">
              <a:lnSpc>
                <a:spcPct val="90000"/>
              </a:lnSpc>
            </a:pPr>
            <a:r>
              <a:rPr lang="en-US" altLang="en-US" sz="2000" dirty="0">
                <a:solidFill>
                  <a:schemeClr val="tx1"/>
                </a:solidFill>
              </a:rPr>
              <a:t>Output</a:t>
            </a:r>
          </a:p>
          <a:p>
            <a:pPr eaLnBrk="1" hangingPunct="1">
              <a:lnSpc>
                <a:spcPct val="90000"/>
              </a:lnSpc>
            </a:pPr>
            <a:endParaRPr lang="en-US" altLang="en-US" sz="2000" dirty="0">
              <a:solidFill>
                <a:schemeClr val="tx1"/>
              </a:solidFill>
            </a:endParaRPr>
          </a:p>
          <a:p>
            <a:pPr eaLnBrk="1" hangingPunct="1">
              <a:lnSpc>
                <a:spcPct val="90000"/>
              </a:lnSpc>
            </a:pPr>
            <a:r>
              <a:rPr lang="en-US" altLang="en-US" sz="2000" dirty="0" smtClean="0">
                <a:solidFill>
                  <a:schemeClr val="tx1"/>
                </a:solidFill>
              </a:rPr>
              <a:t>Execution programs</a:t>
            </a:r>
            <a:endParaRPr lang="en-US" altLang="en-US" sz="2000" dirty="0">
              <a:solidFill>
                <a:schemeClr val="tx1"/>
              </a:solidFill>
            </a:endParaRPr>
          </a:p>
        </p:txBody>
      </p:sp>
      <p:pic>
        <p:nvPicPr>
          <p:cNvPr id="28" name="Picture 43" descr="C:\Users\Miguel Ramos\Pictures\Temp\turbo engine.jpg"/>
          <p:cNvPicPr>
            <a:picLocks noChangeAspect="1" noChangeArrowheads="1"/>
          </p:cNvPicPr>
          <p:nvPr/>
        </p:nvPicPr>
        <p:blipFill>
          <a:blip r:embed="rId12" cstate="print"/>
          <a:srcRect/>
          <a:stretch>
            <a:fillRect/>
          </a:stretch>
        </p:blipFill>
        <p:spPr bwMode="auto">
          <a:xfrm>
            <a:off x="3903178" y="2155148"/>
            <a:ext cx="1815308" cy="1452247"/>
          </a:xfrm>
          <a:prstGeom prst="rect">
            <a:avLst/>
          </a:prstGeom>
          <a:noFill/>
          <a:ln w="9525">
            <a:noFill/>
            <a:miter lim="800000"/>
            <a:headEnd/>
            <a:tailEnd/>
          </a:ln>
        </p:spPr>
      </p:pic>
      <p:sp>
        <p:nvSpPr>
          <p:cNvPr id="29" name="28 CuadroTexto"/>
          <p:cNvSpPr txBox="1"/>
          <p:nvPr/>
        </p:nvSpPr>
        <p:spPr>
          <a:xfrm>
            <a:off x="3421161" y="1529953"/>
            <a:ext cx="1369010" cy="369332"/>
          </a:xfrm>
          <a:prstGeom prst="rect">
            <a:avLst/>
          </a:prstGeom>
          <a:noFill/>
        </p:spPr>
        <p:txBody>
          <a:bodyPr wrap="square" rtlCol="0">
            <a:spAutoFit/>
          </a:bodyPr>
          <a:lstStyle/>
          <a:p>
            <a:r>
              <a:rPr lang="es-ES" dirty="0" smtClean="0">
                <a:solidFill>
                  <a:srgbClr val="C00000"/>
                </a:solidFill>
              </a:rPr>
              <a:t>SRM</a:t>
            </a:r>
            <a:endParaRPr lang="en-GB" dirty="0">
              <a:solidFill>
                <a:srgbClr val="C00000"/>
              </a:solidFill>
            </a:endParaRPr>
          </a:p>
        </p:txBody>
      </p:sp>
      <p:sp>
        <p:nvSpPr>
          <p:cNvPr id="30" name="29 CuadroTexto"/>
          <p:cNvSpPr txBox="1"/>
          <p:nvPr/>
        </p:nvSpPr>
        <p:spPr>
          <a:xfrm>
            <a:off x="3506276" y="5570517"/>
            <a:ext cx="1369010" cy="369332"/>
          </a:xfrm>
          <a:prstGeom prst="rect">
            <a:avLst/>
          </a:prstGeom>
          <a:noFill/>
        </p:spPr>
        <p:txBody>
          <a:bodyPr wrap="square" rtlCol="0">
            <a:spAutoFit/>
          </a:bodyPr>
          <a:lstStyle/>
          <a:p>
            <a:r>
              <a:rPr lang="es-ES" dirty="0" smtClean="0">
                <a:solidFill>
                  <a:srgbClr val="C00000"/>
                </a:solidFill>
              </a:rPr>
              <a:t>SA</a:t>
            </a:r>
            <a:endParaRPr lang="en-GB" dirty="0">
              <a:solidFill>
                <a:srgbClr val="C00000"/>
              </a:solidFill>
            </a:endParaRPr>
          </a:p>
        </p:txBody>
      </p:sp>
      <p:sp>
        <p:nvSpPr>
          <p:cNvPr id="31" name="Rectangle 5"/>
          <p:cNvSpPr>
            <a:spLocks noGrp="1" noChangeArrowheads="1"/>
          </p:cNvSpPr>
          <p:nvPr>
            <p:ph type="title"/>
          </p:nvPr>
        </p:nvSpPr>
        <p:spPr>
          <a:xfrm>
            <a:off x="457200" y="274638"/>
            <a:ext cx="8229600" cy="561975"/>
          </a:xfrm>
          <a:noFill/>
          <a:ln/>
        </p:spPr>
        <p:txBody>
          <a:bodyPr/>
          <a:lstStyle/>
          <a:p>
            <a:pPr algn="r"/>
            <a:r>
              <a:rPr lang="es-ES_tradnl" sz="2800" b="1" dirty="0">
                <a:solidFill>
                  <a:srgbClr val="8EB4E3"/>
                </a:solidFill>
                <a:latin typeface="Calibri" pitchFamily="34" charset="0"/>
              </a:rPr>
              <a:t>STATE SAFETY </a:t>
            </a:r>
            <a:r>
              <a:rPr lang="es-ES_tradnl" sz="2800" b="1" dirty="0" smtClean="0">
                <a:solidFill>
                  <a:srgbClr val="8EB4E3"/>
                </a:solidFill>
                <a:latin typeface="Calibri" pitchFamily="34" charset="0"/>
              </a:rPr>
              <a:t>PROGRAMME?</a:t>
            </a:r>
            <a:endParaRPr lang="en-US" sz="2600" dirty="0">
              <a:solidFill>
                <a:schemeClr val="tx2"/>
              </a:solidFill>
            </a:endParaRPr>
          </a:p>
        </p:txBody>
      </p:sp>
    </p:spTree>
    <p:extLst>
      <p:ext uri="{BB962C8B-B14F-4D97-AF65-F5344CB8AC3E}">
        <p14:creationId xmlns:p14="http://schemas.microsoft.com/office/powerpoint/2010/main" val="184120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8" presetClass="emph" presetSubtype="0" fill="hold" grpId="0" nodeType="withEffect">
                                  <p:stCondLst>
                                    <p:cond delay="0"/>
                                  </p:stCondLst>
                                  <p:childTnLst>
                                    <p:animRot by="21600000">
                                      <p:cBhvr>
                                        <p:cTn id="9" dur="2000" fill="hold"/>
                                        <p:tgtEl>
                                          <p:spTgt spid="20"/>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1689"/>
                                        </p:tgtEl>
                                        <p:attrNameLst>
                                          <p:attrName>style.visibility</p:attrName>
                                        </p:attrNameLst>
                                      </p:cBhvr>
                                      <p:to>
                                        <p:strVal val="visible"/>
                                      </p:to>
                                    </p:set>
                                    <p:animEffect transition="in" filter="barn(inVertical)">
                                      <p:cBhvr>
                                        <p:cTn id="14" dur="500"/>
                                        <p:tgtEl>
                                          <p:spTgt spid="7168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1686"/>
                                        </p:tgtEl>
                                        <p:attrNameLst>
                                          <p:attrName>style.visibility</p:attrName>
                                        </p:attrNameLst>
                                      </p:cBhvr>
                                      <p:to>
                                        <p:strVal val="visible"/>
                                      </p:to>
                                    </p:set>
                                    <p:animEffect transition="in" filter="fade">
                                      <p:cBhvr>
                                        <p:cTn id="41" dur="1000"/>
                                        <p:tgtEl>
                                          <p:spTgt spid="71686"/>
                                        </p:tgtEl>
                                      </p:cBhvr>
                                    </p:animEffect>
                                    <p:anim calcmode="lin" valueType="num">
                                      <p:cBhvr>
                                        <p:cTn id="42" dur="1000" fill="hold"/>
                                        <p:tgtEl>
                                          <p:spTgt spid="71686"/>
                                        </p:tgtEl>
                                        <p:attrNameLst>
                                          <p:attrName>ppt_x</p:attrName>
                                        </p:attrNameLst>
                                      </p:cBhvr>
                                      <p:tavLst>
                                        <p:tav tm="0">
                                          <p:val>
                                            <p:strVal val="#ppt_x"/>
                                          </p:val>
                                        </p:tav>
                                        <p:tav tm="100000">
                                          <p:val>
                                            <p:strVal val="#ppt_x"/>
                                          </p:val>
                                        </p:tav>
                                      </p:tavLst>
                                    </p:anim>
                                    <p:anim calcmode="lin" valueType="num">
                                      <p:cBhvr>
                                        <p:cTn id="43" dur="1000" fill="hold"/>
                                        <p:tgtEl>
                                          <p:spTgt spid="7168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1685"/>
                                        </p:tgtEl>
                                        <p:attrNameLst>
                                          <p:attrName>style.visibility</p:attrName>
                                        </p:attrNameLst>
                                      </p:cBhvr>
                                      <p:to>
                                        <p:strVal val="visible"/>
                                      </p:to>
                                    </p:set>
                                    <p:animEffect transition="in" filter="fade">
                                      <p:cBhvr>
                                        <p:cTn id="46" dur="1000"/>
                                        <p:tgtEl>
                                          <p:spTgt spid="71685"/>
                                        </p:tgtEl>
                                      </p:cBhvr>
                                    </p:animEffect>
                                    <p:anim calcmode="lin" valueType="num">
                                      <p:cBhvr>
                                        <p:cTn id="47" dur="1000" fill="hold"/>
                                        <p:tgtEl>
                                          <p:spTgt spid="71685"/>
                                        </p:tgtEl>
                                        <p:attrNameLst>
                                          <p:attrName>ppt_x</p:attrName>
                                        </p:attrNameLst>
                                      </p:cBhvr>
                                      <p:tavLst>
                                        <p:tav tm="0">
                                          <p:val>
                                            <p:strVal val="#ppt_x"/>
                                          </p:val>
                                        </p:tav>
                                        <p:tav tm="100000">
                                          <p:val>
                                            <p:strVal val="#ppt_x"/>
                                          </p:val>
                                        </p:tav>
                                      </p:tavLst>
                                    </p:anim>
                                    <p:anim calcmode="lin" valueType="num">
                                      <p:cBhvr>
                                        <p:cTn id="48" dur="1000" fill="hold"/>
                                        <p:tgtEl>
                                          <p:spTgt spid="7168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1687"/>
                                        </p:tgtEl>
                                        <p:attrNameLst>
                                          <p:attrName>style.visibility</p:attrName>
                                        </p:attrNameLst>
                                      </p:cBhvr>
                                      <p:to>
                                        <p:strVal val="visible"/>
                                      </p:to>
                                    </p:set>
                                    <p:animEffect transition="in" filter="barn(inVertical)">
                                      <p:cBhvr>
                                        <p:cTn id="58"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Graphic spid="20" grpId="0">
        <p:bldAsOne/>
      </p:bldGraphic>
      <p:bldP spid="71689" grpId="0"/>
      <p:bldP spid="22" grpId="0" animBg="1"/>
      <p:bldP spid="23" grpId="0" animBg="1"/>
      <p:bldP spid="24" grpId="0" animBg="1"/>
      <p:bldP spid="25" grpId="0" animBg="1"/>
      <p:bldP spid="26"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9512" y="692698"/>
            <a:ext cx="6985000" cy="4598987"/>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0000FF"/>
              </a:buClr>
              <a:buSzPct val="110000"/>
              <a:buNone/>
              <a:defRPr/>
            </a:pPr>
            <a:endParaRPr lang="en-US" altLang="es-ES" sz="2000" b="1" u="sng" dirty="0">
              <a:solidFill>
                <a:schemeClr val="tx2">
                  <a:lumMod val="40000"/>
                  <a:lumOff val="60000"/>
                </a:schemeClr>
              </a:solidFill>
            </a:endParaRPr>
          </a:p>
          <a:p>
            <a:pPr lvl="1">
              <a:lnSpc>
                <a:spcPct val="80000"/>
              </a:lnSpc>
              <a:buClr>
                <a:srgbClr val="0000FF"/>
              </a:buClr>
              <a:buFont typeface="Wingdings" pitchFamily="2" charset="2"/>
              <a:buChar char="Q"/>
            </a:pPr>
            <a:endParaRPr lang="en-US" altLang="es-ES" sz="1800" b="1" dirty="0">
              <a:solidFill>
                <a:prstClr val="black"/>
              </a:solidFill>
            </a:endParaRPr>
          </a:p>
        </p:txBody>
      </p:sp>
      <p:graphicFrame>
        <p:nvGraphicFramePr>
          <p:cNvPr id="2" name="1 Diagrama"/>
          <p:cNvGraphicFramePr/>
          <p:nvPr>
            <p:extLst>
              <p:ext uri="{D42A27DB-BD31-4B8C-83A1-F6EECF244321}">
                <p14:modId xmlns:p14="http://schemas.microsoft.com/office/powerpoint/2010/main" val="364127692"/>
              </p:ext>
            </p:extLst>
          </p:nvPr>
        </p:nvGraphicFramePr>
        <p:xfrm>
          <a:off x="2915818" y="1772915"/>
          <a:ext cx="5186263"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5"/>
          <p:cNvSpPr txBox="1">
            <a:spLocks noChangeArrowheads="1"/>
          </p:cNvSpPr>
          <p:nvPr/>
        </p:nvSpPr>
        <p:spPr>
          <a:xfrm>
            <a:off x="459874" y="166677"/>
            <a:ext cx="8229600" cy="561975"/>
          </a:xfrm>
          <a:prstGeom prst="rect">
            <a:avLst/>
          </a:prstGeom>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a:solidFill>
                  <a:srgbClr val="0099FF"/>
                </a:solidFill>
                <a:latin typeface="+mn-lt"/>
                <a:ea typeface="+mn-ea"/>
                <a:cs typeface="+mn-cs"/>
              </a:rPr>
              <a:t>SAFETY CLOUD AND SAFETY RISK ANALYSIS</a:t>
            </a:r>
          </a:p>
        </p:txBody>
      </p:sp>
      <p:grpSp>
        <p:nvGrpSpPr>
          <p:cNvPr id="6" name="5 Grupo"/>
          <p:cNvGrpSpPr/>
          <p:nvPr/>
        </p:nvGrpSpPr>
        <p:grpSpPr>
          <a:xfrm>
            <a:off x="5304706" y="1533936"/>
            <a:ext cx="2808312" cy="1022738"/>
            <a:chOff x="2269095" y="434368"/>
            <a:chExt cx="2808312" cy="1022738"/>
          </a:xfrm>
        </p:grpSpPr>
        <p:sp>
          <p:nvSpPr>
            <p:cNvPr id="7" name="6 Rectángulo redondeado"/>
            <p:cNvSpPr/>
            <p:nvPr/>
          </p:nvSpPr>
          <p:spPr>
            <a:xfrm>
              <a:off x="2269095" y="434368"/>
              <a:ext cx="2808312" cy="102273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2319021" y="484294"/>
              <a:ext cx="2708460" cy="9228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en-US" sz="3600" dirty="0"/>
                <a:t>System</a:t>
              </a:r>
              <a:endParaRPr lang="en-US" sz="3600" dirty="0"/>
            </a:p>
          </p:txBody>
        </p:sp>
      </p:grpSp>
      <p:cxnSp>
        <p:nvCxnSpPr>
          <p:cNvPr id="9" name="8 Conector recto"/>
          <p:cNvCxnSpPr/>
          <p:nvPr/>
        </p:nvCxnSpPr>
        <p:spPr>
          <a:xfrm>
            <a:off x="3491880" y="5243437"/>
            <a:ext cx="181282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3923917" y="4365203"/>
            <a:ext cx="138079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4398295" y="3357091"/>
            <a:ext cx="90641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1124843"/>
            <a:ext cx="682590" cy="154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692" y="4889607"/>
            <a:ext cx="2738264" cy="11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Flecha derecha"/>
          <p:cNvSpPr/>
          <p:nvPr/>
        </p:nvSpPr>
        <p:spPr>
          <a:xfrm>
            <a:off x="3291438" y="5435798"/>
            <a:ext cx="648059" cy="4676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923" y="2485047"/>
            <a:ext cx="2548396" cy="232009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2" name="21 Flecha derecha"/>
          <p:cNvSpPr/>
          <p:nvPr/>
        </p:nvSpPr>
        <p:spPr>
          <a:xfrm>
            <a:off x="3275858" y="4421917"/>
            <a:ext cx="648059" cy="4676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20" name="19 Conector recto"/>
          <p:cNvCxnSpPr/>
          <p:nvPr/>
        </p:nvCxnSpPr>
        <p:spPr>
          <a:xfrm>
            <a:off x="4398293" y="3357091"/>
            <a:ext cx="0" cy="10081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4764444" y="3357091"/>
            <a:ext cx="0" cy="10081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5148064" y="3357091"/>
            <a:ext cx="0" cy="10081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5508104" y="3717131"/>
            <a:ext cx="0" cy="1440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5868144" y="3716724"/>
            <a:ext cx="0" cy="1440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80022" y="1408883"/>
            <a:ext cx="1637137" cy="18058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4" name="23 Flecha doblada"/>
          <p:cNvSpPr/>
          <p:nvPr/>
        </p:nvSpPr>
        <p:spPr>
          <a:xfrm flipV="1">
            <a:off x="3488364" y="3236861"/>
            <a:ext cx="629526" cy="576878"/>
          </a:xfrm>
          <a:prstGeom prst="bentArrow">
            <a:avLst>
              <a:gd name="adj1" fmla="val 25000"/>
              <a:gd name="adj2" fmla="val 25000"/>
              <a:gd name="adj3" fmla="val 25000"/>
              <a:gd name="adj4" fmla="val 464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7156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txBox="1">
            <a:spLocks noGrp="1"/>
          </p:cNvSpPr>
          <p:nvPr/>
        </p:nvSpPr>
        <p:spPr bwMode="auto">
          <a:xfrm>
            <a:off x="8243888" y="6310313"/>
            <a:ext cx="646112" cy="287337"/>
          </a:xfrm>
          <a:prstGeom prst="rect">
            <a:avLst/>
          </a:prstGeom>
          <a:noFill/>
          <a:ln>
            <a:miter lim="800000"/>
            <a:headEnd/>
            <a:tailEnd/>
          </a:ln>
        </p:spPr>
        <p:txBody>
          <a:bodyPr/>
          <a:lstStyle/>
          <a:p>
            <a:pPr algn="r">
              <a:defRPr/>
            </a:pPr>
            <a:endParaRPr lang="es-ES" sz="1200" b="1" dirty="0">
              <a:latin typeface="+mn-lt"/>
              <a:cs typeface="+mn-cs"/>
            </a:endParaRPr>
          </a:p>
        </p:txBody>
      </p:sp>
      <p:sp>
        <p:nvSpPr>
          <p:cNvPr id="73737" name="Rectangle 4"/>
          <p:cNvSpPr>
            <a:spLocks noChangeArrowheads="1"/>
          </p:cNvSpPr>
          <p:nvPr/>
        </p:nvSpPr>
        <p:spPr bwMode="auto">
          <a:xfrm>
            <a:off x="179388" y="319088"/>
            <a:ext cx="8964612" cy="354012"/>
          </a:xfrm>
          <a:prstGeom prst="rect">
            <a:avLst/>
          </a:prstGeom>
          <a:noFill/>
          <a:ln w="9525">
            <a:noFill/>
            <a:miter lim="800000"/>
            <a:headEnd/>
            <a:tailEnd/>
          </a:ln>
        </p:spPr>
        <p:txBody>
          <a:bodyPr tIns="0">
            <a:spAutoFit/>
          </a:bodyPr>
          <a:lstStyle/>
          <a:p>
            <a:pPr algn="r">
              <a:spcBef>
                <a:spcPct val="20000"/>
              </a:spcBef>
            </a:pPr>
            <a:r>
              <a:rPr lang="en-US" sz="2000" b="1">
                <a:solidFill>
                  <a:srgbClr val="FFFFFF"/>
                </a:solidFill>
                <a:latin typeface="Verdana" pitchFamily="34" charset="0"/>
              </a:rPr>
              <a:t> SAFETY RISK AREAS</a:t>
            </a:r>
            <a:endParaRPr lang="es-ES" sz="2000" b="1">
              <a:solidFill>
                <a:srgbClr val="FFFFFF"/>
              </a:solidFill>
              <a:latin typeface="Verdana" pitchFamily="34" charset="0"/>
            </a:endParaRPr>
          </a:p>
        </p:txBody>
      </p:sp>
      <p:sp>
        <p:nvSpPr>
          <p:cNvPr id="73738" name="3 Marcador de número de diapositiva"/>
          <p:cNvSpPr txBox="1">
            <a:spLocks/>
          </p:cNvSpPr>
          <p:nvPr/>
        </p:nvSpPr>
        <p:spPr bwMode="auto">
          <a:xfrm>
            <a:off x="5076825" y="6438900"/>
            <a:ext cx="1090613" cy="476250"/>
          </a:xfrm>
          <a:prstGeom prst="rect">
            <a:avLst/>
          </a:prstGeom>
          <a:noFill/>
          <a:ln w="9525">
            <a:noFill/>
            <a:miter lim="800000"/>
            <a:headEnd/>
            <a:tailEnd/>
          </a:ln>
        </p:spPr>
        <p:txBody>
          <a:bodyPr/>
          <a:lstStyle/>
          <a:p>
            <a:pPr algn="r"/>
            <a:endParaRPr lang="es-ES" sz="1200" b="1" dirty="0"/>
          </a:p>
        </p:txBody>
      </p:sp>
      <p:sp>
        <p:nvSpPr>
          <p:cNvPr id="73739" name="Rectangle 3"/>
          <p:cNvSpPr txBox="1">
            <a:spLocks noChangeArrowheads="1"/>
          </p:cNvSpPr>
          <p:nvPr/>
        </p:nvSpPr>
        <p:spPr bwMode="auto">
          <a:xfrm>
            <a:off x="1979613" y="333375"/>
            <a:ext cx="6338887" cy="503238"/>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s-ES_tradnl" sz="2000" b="1" u="sng" dirty="0" smtClean="0">
                <a:solidFill>
                  <a:srgbClr val="8EB4E3"/>
                </a:solidFill>
                <a:latin typeface="Calibri" pitchFamily="34" charset="0"/>
              </a:rPr>
              <a:t>SAFETY </a:t>
            </a:r>
            <a:r>
              <a:rPr lang="es-ES_tradnl" sz="2000" b="1" u="sng" dirty="0">
                <a:solidFill>
                  <a:srgbClr val="8EB4E3"/>
                </a:solidFill>
                <a:latin typeface="Calibri" pitchFamily="34" charset="0"/>
              </a:rPr>
              <a:t>RISK </a:t>
            </a:r>
            <a:r>
              <a:rPr lang="es-ES_tradnl" sz="2000" b="1" u="sng" dirty="0" smtClean="0">
                <a:solidFill>
                  <a:srgbClr val="8EB4E3"/>
                </a:solidFill>
                <a:latin typeface="Calibri" pitchFamily="34" charset="0"/>
              </a:rPr>
              <a:t>AREAS/ISSUES</a:t>
            </a:r>
            <a:endParaRPr lang="es-ES_tradnl" sz="2000" b="1" u="sng" dirty="0">
              <a:solidFill>
                <a:srgbClr val="8EB4E3"/>
              </a:solidFill>
              <a:latin typeface="Calibri" pitchFamily="34" charset="0"/>
            </a:endParaRPr>
          </a:p>
        </p:txBody>
      </p:sp>
      <p:sp>
        <p:nvSpPr>
          <p:cNvPr id="2" name="1 CuadroTexto"/>
          <p:cNvSpPr txBox="1"/>
          <p:nvPr/>
        </p:nvSpPr>
        <p:spPr>
          <a:xfrm>
            <a:off x="382149" y="788810"/>
            <a:ext cx="8654348" cy="2308324"/>
          </a:xfrm>
          <a:prstGeom prst="rect">
            <a:avLst/>
          </a:prstGeom>
          <a:noFill/>
        </p:spPr>
        <p:txBody>
          <a:bodyPr wrap="square" rtlCol="0">
            <a:spAutoFit/>
          </a:bodyPr>
          <a:lstStyle/>
          <a:p>
            <a:pPr marL="342900" indent="-342900">
              <a:buFont typeface="Wingdings" panose="05000000000000000000" pitchFamily="2" charset="2"/>
              <a:buChar char="Ø"/>
            </a:pPr>
            <a:r>
              <a:rPr lang="en-GB" b="1" dirty="0">
                <a:solidFill>
                  <a:prstClr val="black"/>
                </a:solidFill>
                <a:latin typeface="+mn-lt"/>
                <a:cs typeface="+mn-cs"/>
              </a:rPr>
              <a:t>MOR. </a:t>
            </a:r>
            <a:r>
              <a:rPr lang="en-GB" b="1" dirty="0" smtClean="0">
                <a:solidFill>
                  <a:prstClr val="black"/>
                </a:solidFill>
                <a:latin typeface="+mn-lt"/>
                <a:cs typeface="+mn-cs"/>
              </a:rPr>
              <a:t>90 types </a:t>
            </a:r>
            <a:r>
              <a:rPr lang="en-GB" b="1" dirty="0">
                <a:solidFill>
                  <a:prstClr val="black"/>
                </a:solidFill>
                <a:latin typeface="+mn-lt"/>
                <a:cs typeface="+mn-cs"/>
              </a:rPr>
              <a:t>of occurrences. Registered in ECCAIRS. </a:t>
            </a:r>
          </a:p>
          <a:p>
            <a:pPr marL="342900" indent="-342900">
              <a:buFont typeface="Wingdings" panose="05000000000000000000" pitchFamily="2" charset="2"/>
              <a:buChar char="Ø"/>
            </a:pPr>
            <a:endParaRPr lang="en-GB" b="1" dirty="0">
              <a:solidFill>
                <a:prstClr val="black"/>
              </a:solidFill>
              <a:latin typeface="+mn-lt"/>
              <a:cs typeface="+mn-cs"/>
            </a:endParaRPr>
          </a:p>
          <a:p>
            <a:pPr marL="342900" indent="-342900">
              <a:buFont typeface="Wingdings" panose="05000000000000000000" pitchFamily="2" charset="2"/>
              <a:buChar char="Ø"/>
            </a:pPr>
            <a:r>
              <a:rPr lang="en-GB" b="1" dirty="0">
                <a:solidFill>
                  <a:prstClr val="black"/>
                </a:solidFill>
                <a:latin typeface="+mn-lt"/>
                <a:cs typeface="+mn-cs"/>
              </a:rPr>
              <a:t>Other databases: ASN, Eurocontrol (CFMU), ESTOP,…</a:t>
            </a:r>
          </a:p>
          <a:p>
            <a:pPr marL="342900" indent="-342900">
              <a:buFont typeface="Wingdings" panose="05000000000000000000" pitchFamily="2" charset="2"/>
              <a:buChar char="Ø"/>
            </a:pPr>
            <a:endParaRPr lang="en-GB" b="1" dirty="0">
              <a:solidFill>
                <a:prstClr val="black"/>
              </a:solidFill>
              <a:latin typeface="+mn-lt"/>
              <a:cs typeface="+mn-cs"/>
            </a:endParaRPr>
          </a:p>
          <a:p>
            <a:pPr marL="342900" indent="-342900">
              <a:buFont typeface="Wingdings" panose="05000000000000000000" pitchFamily="2" charset="2"/>
              <a:buChar char="Ø"/>
            </a:pPr>
            <a:r>
              <a:rPr lang="en-GB" b="1" dirty="0">
                <a:solidFill>
                  <a:prstClr val="black"/>
                </a:solidFill>
                <a:latin typeface="+mn-lt"/>
                <a:cs typeface="+mn-cs"/>
              </a:rPr>
              <a:t>5 severity degrees (ICAO and EUROCONTROL): Minor, Significant, Major, Serious, Accident </a:t>
            </a:r>
          </a:p>
          <a:p>
            <a:pPr marL="342900" indent="-342900">
              <a:buFont typeface="Wingdings" panose="05000000000000000000" pitchFamily="2" charset="2"/>
              <a:buChar char="Ø"/>
            </a:pPr>
            <a:endParaRPr lang="en-GB" b="1" dirty="0">
              <a:solidFill>
                <a:prstClr val="black"/>
              </a:solidFill>
              <a:latin typeface="+mn-lt"/>
              <a:cs typeface="+mn-cs"/>
            </a:endParaRPr>
          </a:p>
          <a:p>
            <a:pPr marL="342900" indent="-342900">
              <a:buFont typeface="Wingdings" panose="05000000000000000000" pitchFamily="2" charset="2"/>
              <a:buChar char="Ø"/>
            </a:pPr>
            <a:r>
              <a:rPr lang="en-GB" b="1" dirty="0">
                <a:solidFill>
                  <a:prstClr val="black"/>
                </a:solidFill>
                <a:latin typeface="+mn-lt"/>
                <a:cs typeface="+mn-cs"/>
              </a:rPr>
              <a:t>4 types of aircrafts  T1, T2, T3, T4 (No. of passengers)</a:t>
            </a:r>
          </a:p>
        </p:txBody>
      </p:sp>
      <p:sp>
        <p:nvSpPr>
          <p:cNvPr id="3" name="CuadroTexto 2"/>
          <p:cNvSpPr txBox="1"/>
          <p:nvPr/>
        </p:nvSpPr>
        <p:spPr>
          <a:xfrm>
            <a:off x="539552" y="3429000"/>
            <a:ext cx="3528392" cy="2585323"/>
          </a:xfrm>
          <a:prstGeom prst="rect">
            <a:avLst/>
          </a:prstGeom>
          <a:noFill/>
        </p:spPr>
        <p:txBody>
          <a:bodyPr wrap="square" rtlCol="0">
            <a:spAutoFit/>
          </a:bodyPr>
          <a:lstStyle/>
          <a:p>
            <a:pPr marL="342900" indent="-342900">
              <a:buFont typeface="Wingdings" panose="05000000000000000000" pitchFamily="2" charset="2"/>
              <a:buChar char="ü"/>
            </a:pPr>
            <a:r>
              <a:rPr lang="en-GB" b="1" dirty="0">
                <a:solidFill>
                  <a:srgbClr val="0070C0"/>
                </a:solidFill>
                <a:latin typeface="+mn-lt"/>
                <a:cs typeface="+mn-cs"/>
              </a:rPr>
              <a:t>Flight operations</a:t>
            </a:r>
          </a:p>
          <a:p>
            <a:pPr marL="742950" lvl="1" indent="-285750">
              <a:buFont typeface="Arial" panose="020B0604020202020204" pitchFamily="34" charset="0"/>
              <a:buChar char="•"/>
            </a:pPr>
            <a:r>
              <a:rPr lang="en-GB" b="1" dirty="0">
                <a:solidFill>
                  <a:srgbClr val="0070C0"/>
                </a:solidFill>
                <a:latin typeface="+mn-lt"/>
                <a:cs typeface="+mn-cs"/>
              </a:rPr>
              <a:t>Hard landing,…</a:t>
            </a:r>
          </a:p>
          <a:p>
            <a:pPr marL="742950" lvl="1" indent="-285750">
              <a:buFont typeface="Arial" panose="020B0604020202020204" pitchFamily="34" charset="0"/>
              <a:buChar char="•"/>
            </a:pPr>
            <a:endParaRPr lang="en-GB" b="1" dirty="0">
              <a:solidFill>
                <a:srgbClr val="0070C0"/>
              </a:solidFill>
              <a:latin typeface="+mn-lt"/>
              <a:cs typeface="+mn-cs"/>
            </a:endParaRPr>
          </a:p>
          <a:p>
            <a:pPr marL="342900" indent="-342900">
              <a:buFont typeface="Wingdings" panose="05000000000000000000" pitchFamily="2" charset="2"/>
              <a:buChar char="ü"/>
            </a:pPr>
            <a:r>
              <a:rPr lang="en-GB" b="1" dirty="0">
                <a:solidFill>
                  <a:srgbClr val="0070C0"/>
                </a:solidFill>
                <a:latin typeface="+mn-lt"/>
                <a:cs typeface="+mn-cs"/>
              </a:rPr>
              <a:t>Navigation services</a:t>
            </a:r>
          </a:p>
          <a:p>
            <a:pPr marL="742950" lvl="1" indent="-285750">
              <a:buFont typeface="Arial" panose="020B0604020202020204" pitchFamily="34" charset="0"/>
              <a:buChar char="•"/>
            </a:pPr>
            <a:r>
              <a:rPr lang="en-GB" b="1" dirty="0">
                <a:solidFill>
                  <a:srgbClr val="0070C0"/>
                </a:solidFill>
                <a:latin typeface="+mn-lt"/>
                <a:cs typeface="+mn-cs"/>
              </a:rPr>
              <a:t>ACAS warnings,…</a:t>
            </a:r>
          </a:p>
          <a:p>
            <a:pPr marL="742950" lvl="1" indent="-285750">
              <a:buFont typeface="Arial" panose="020B0604020202020204" pitchFamily="34" charset="0"/>
              <a:buChar char="•"/>
            </a:pPr>
            <a:endParaRPr lang="en-GB" b="1" dirty="0">
              <a:solidFill>
                <a:srgbClr val="0070C0"/>
              </a:solidFill>
              <a:latin typeface="+mn-lt"/>
              <a:cs typeface="+mn-cs"/>
            </a:endParaRPr>
          </a:p>
          <a:p>
            <a:pPr marL="342900" indent="-342900">
              <a:buFont typeface="Wingdings" panose="05000000000000000000" pitchFamily="2" charset="2"/>
              <a:buChar char="ü"/>
            </a:pPr>
            <a:r>
              <a:rPr lang="en-GB" b="1" dirty="0">
                <a:solidFill>
                  <a:srgbClr val="0070C0"/>
                </a:solidFill>
                <a:latin typeface="+mn-lt"/>
                <a:cs typeface="+mn-cs"/>
              </a:rPr>
              <a:t>Airworthiness</a:t>
            </a:r>
          </a:p>
          <a:p>
            <a:pPr marL="742950" lvl="1" indent="-285750">
              <a:buFont typeface="Arial" panose="020B0604020202020204" pitchFamily="34" charset="0"/>
              <a:buChar char="•"/>
            </a:pPr>
            <a:r>
              <a:rPr lang="en-GB" b="1" dirty="0">
                <a:solidFill>
                  <a:srgbClr val="0070C0"/>
                </a:solidFill>
                <a:latin typeface="+mn-lt"/>
                <a:cs typeface="+mn-cs"/>
              </a:rPr>
              <a:t>Engine failure,…</a:t>
            </a:r>
          </a:p>
          <a:p>
            <a:pPr marL="742950" lvl="1" indent="-285750">
              <a:buFont typeface="Arial" panose="020B0604020202020204" pitchFamily="34" charset="0"/>
              <a:buChar char="•"/>
            </a:pPr>
            <a:endParaRPr lang="en-GB" b="1" dirty="0">
              <a:solidFill>
                <a:prstClr val="black"/>
              </a:solidFill>
              <a:latin typeface="+mn-lt"/>
              <a:cs typeface="+mn-cs"/>
            </a:endParaRPr>
          </a:p>
        </p:txBody>
      </p:sp>
      <p:sp>
        <p:nvSpPr>
          <p:cNvPr id="4" name="CuadroTexto 3"/>
          <p:cNvSpPr txBox="1"/>
          <p:nvPr/>
        </p:nvSpPr>
        <p:spPr>
          <a:xfrm>
            <a:off x="5796136" y="3747871"/>
            <a:ext cx="3944573" cy="1477328"/>
          </a:xfrm>
          <a:prstGeom prst="rect">
            <a:avLst/>
          </a:prstGeom>
          <a:noFill/>
        </p:spPr>
        <p:txBody>
          <a:bodyPr wrap="square" rtlCol="0">
            <a:spAutoFit/>
          </a:bodyPr>
          <a:lstStyle/>
          <a:p>
            <a:pPr marL="342900" indent="-342900">
              <a:buFont typeface="Wingdings" panose="05000000000000000000" pitchFamily="2" charset="2"/>
              <a:buChar char="ü"/>
            </a:pPr>
            <a:r>
              <a:rPr lang="en-GB" b="1" dirty="0">
                <a:solidFill>
                  <a:srgbClr val="0070C0"/>
                </a:solidFill>
                <a:latin typeface="+mn-lt"/>
                <a:cs typeface="+mn-cs"/>
              </a:rPr>
              <a:t>Airport</a:t>
            </a:r>
          </a:p>
          <a:p>
            <a:pPr marL="742950" lvl="1" indent="-285750">
              <a:buFont typeface="Arial" panose="020B0604020202020204" pitchFamily="34" charset="0"/>
              <a:buChar char="•"/>
            </a:pPr>
            <a:r>
              <a:rPr lang="en-GB" b="1" dirty="0">
                <a:solidFill>
                  <a:srgbClr val="0070C0"/>
                </a:solidFill>
                <a:latin typeface="+mn-lt"/>
                <a:cs typeface="+mn-cs"/>
              </a:rPr>
              <a:t>Impact with vehicle,…</a:t>
            </a:r>
          </a:p>
          <a:p>
            <a:pPr marL="742950" lvl="1" indent="-285750">
              <a:buFont typeface="Arial" panose="020B0604020202020204" pitchFamily="34" charset="0"/>
              <a:buChar char="•"/>
            </a:pPr>
            <a:endParaRPr lang="en-GB" b="1" dirty="0">
              <a:solidFill>
                <a:srgbClr val="0070C0"/>
              </a:solidFill>
              <a:latin typeface="+mn-lt"/>
              <a:cs typeface="+mn-cs"/>
            </a:endParaRPr>
          </a:p>
          <a:p>
            <a:pPr marL="342900" indent="-342900">
              <a:buFont typeface="Wingdings" panose="05000000000000000000" pitchFamily="2" charset="2"/>
              <a:buChar char="ü"/>
            </a:pPr>
            <a:r>
              <a:rPr lang="en-GB" b="1" dirty="0">
                <a:solidFill>
                  <a:srgbClr val="0070C0"/>
                </a:solidFill>
                <a:latin typeface="+mn-lt"/>
                <a:cs typeface="+mn-cs"/>
              </a:rPr>
              <a:t>External factors</a:t>
            </a:r>
          </a:p>
          <a:p>
            <a:pPr marL="742950" lvl="1" indent="-285750">
              <a:buFont typeface="Arial" panose="020B0604020202020204" pitchFamily="34" charset="0"/>
              <a:buChar char="•"/>
            </a:pPr>
            <a:r>
              <a:rPr lang="en-GB" b="1" dirty="0">
                <a:solidFill>
                  <a:srgbClr val="0070C0"/>
                </a:solidFill>
                <a:latin typeface="+mn-lt"/>
                <a:cs typeface="+mn-cs"/>
              </a:rPr>
              <a:t>Bird strikes,…</a:t>
            </a:r>
          </a:p>
        </p:txBody>
      </p:sp>
      <p:pic>
        <p:nvPicPr>
          <p:cNvPr id="9" name="Picture 5" descr="C:\Users\David Ríos\Desktop\trips\india\File IAF UH-60 after birds strike outside.jpg - Wikipedia, the free encyclopedia_files\IAF_UH-60_after_birds_strike_outside.jpg"/>
          <p:cNvPicPr>
            <a:picLocks noChangeAspect="1" noChangeArrowheads="1"/>
          </p:cNvPicPr>
          <p:nvPr/>
        </p:nvPicPr>
        <p:blipFill>
          <a:blip r:embed="rId3" cstate="print"/>
          <a:srcRect/>
          <a:stretch>
            <a:fillRect/>
          </a:stretch>
        </p:blipFill>
        <p:spPr bwMode="auto">
          <a:xfrm>
            <a:off x="3275855" y="3645024"/>
            <a:ext cx="2496277" cy="1872208"/>
          </a:xfrm>
          <a:prstGeom prst="rect">
            <a:avLst/>
          </a:prstGeom>
          <a:noFill/>
        </p:spPr>
      </p:pic>
    </p:spTree>
    <p:extLst>
      <p:ext uri="{BB962C8B-B14F-4D97-AF65-F5344CB8AC3E}">
        <p14:creationId xmlns:p14="http://schemas.microsoft.com/office/powerpoint/2010/main" val="1092795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z="2200" b="1" dirty="0">
                <a:solidFill>
                  <a:srgbClr val="0099FF"/>
                </a:solidFill>
                <a:latin typeface="+mn-lt"/>
                <a:ea typeface="+mn-ea"/>
                <a:cs typeface="+mn-cs"/>
              </a:rPr>
              <a:t>RIMAS: RISK MANAGEMENT IN AVIATION SAFETY</a:t>
            </a:r>
            <a:r>
              <a:rPr lang="en-GB" b="1" spc="300" dirty="0">
                <a:latin typeface="Times New Roman" panose="02020603050405020304" pitchFamily="18" charset="0"/>
                <a:cs typeface="Times New Roman" panose="02020603050405020304" pitchFamily="18" charset="0"/>
              </a:rPr>
              <a:t/>
            </a:r>
            <a:br>
              <a:rPr lang="en-GB" b="1" spc="300" dirty="0">
                <a:latin typeface="Times New Roman" panose="02020603050405020304" pitchFamily="18" charset="0"/>
                <a:cs typeface="Times New Roman" panose="02020603050405020304" pitchFamily="18" charset="0"/>
              </a:rPr>
            </a:br>
            <a:r>
              <a:rPr lang="en-GB" sz="2200" b="1" dirty="0">
                <a:solidFill>
                  <a:srgbClr val="0099FF"/>
                </a:solidFill>
                <a:latin typeface="+mn-lt"/>
                <a:ea typeface="+mn-ea"/>
                <a:cs typeface="+mn-cs"/>
              </a:rPr>
              <a:t>- A Framework and Architecture</a:t>
            </a:r>
            <a:r>
              <a:rPr lang="en-GB" sz="2200" b="1" dirty="0">
                <a:solidFill>
                  <a:srgbClr val="0099FF"/>
                </a:solidFill>
              </a:rPr>
              <a:t> -</a:t>
            </a:r>
            <a:r>
              <a:rPr lang="en-GB" sz="2200" b="1" dirty="0">
                <a:solidFill>
                  <a:srgbClr val="0099FF"/>
                </a:solidFill>
                <a:latin typeface="+mn-lt"/>
                <a:ea typeface="+mn-ea"/>
                <a:cs typeface="+mn-cs"/>
              </a:rPr>
              <a:t> </a:t>
            </a:r>
            <a:r>
              <a:rPr lang="es-ES" b="1" spc="300" dirty="0">
                <a:latin typeface="Times New Roman" panose="02020603050405020304" pitchFamily="18" charset="0"/>
                <a:cs typeface="Times New Roman" panose="02020603050405020304" pitchFamily="18" charset="0"/>
              </a:rPr>
              <a:t/>
            </a:r>
            <a:br>
              <a:rPr lang="es-ES" b="1" spc="300" dirty="0">
                <a:latin typeface="Times New Roman" panose="02020603050405020304" pitchFamily="18" charset="0"/>
                <a:cs typeface="Times New Roman" panose="02020603050405020304" pitchFamily="18" charset="0"/>
              </a:rPr>
            </a:br>
            <a:endParaRPr lang="es-ES" b="1" spc="225" dirty="0">
              <a:solidFill>
                <a:schemeClr val="tx2"/>
              </a:solidFill>
              <a:latin typeface="+mn-lt"/>
            </a:endParaRPr>
          </a:p>
        </p:txBody>
      </p:sp>
      <p:sp>
        <p:nvSpPr>
          <p:cNvPr id="3" name="2 Marcador de contenido"/>
          <p:cNvSpPr>
            <a:spLocks noGrp="1"/>
          </p:cNvSpPr>
          <p:nvPr>
            <p:ph idx="1"/>
          </p:nvPr>
        </p:nvSpPr>
        <p:spPr>
          <a:xfrm>
            <a:off x="683568" y="1600202"/>
            <a:ext cx="8003232" cy="4525963"/>
          </a:xfrm>
        </p:spPr>
        <p:txBody>
          <a:bodyPr>
            <a:normAutofit fontScale="70000" lnSpcReduction="20000"/>
          </a:bodyPr>
          <a:lstStyle/>
          <a:p>
            <a:r>
              <a:rPr lang="en-GB" dirty="0" smtClean="0"/>
              <a:t>A comprehensive coherent methodology for aviation </a:t>
            </a:r>
            <a:r>
              <a:rPr lang="en-GB" dirty="0" smtClean="0">
                <a:solidFill>
                  <a:srgbClr val="FF0000"/>
                </a:solidFill>
              </a:rPr>
              <a:t>safety risk management at state level</a:t>
            </a:r>
          </a:p>
          <a:p>
            <a:r>
              <a:rPr lang="en-GB" dirty="0" smtClean="0">
                <a:solidFill>
                  <a:srgbClr val="FF0000"/>
                </a:solidFill>
              </a:rPr>
              <a:t>Beyond risk matrices </a:t>
            </a:r>
            <a:r>
              <a:rPr lang="en-GB" dirty="0" smtClean="0"/>
              <a:t>towards coherent development of SSPs</a:t>
            </a:r>
          </a:p>
          <a:p>
            <a:endParaRPr lang="en-GB" dirty="0" smtClean="0"/>
          </a:p>
          <a:p>
            <a:pPr marL="0" indent="0">
              <a:buNone/>
            </a:pPr>
            <a:r>
              <a:rPr lang="en-GB" sz="2900" b="1" dirty="0">
                <a:solidFill>
                  <a:srgbClr val="0099FF"/>
                </a:solidFill>
              </a:rPr>
              <a:t>Key issues/steps:</a:t>
            </a:r>
          </a:p>
          <a:p>
            <a:pPr marL="514350" indent="-514350">
              <a:buFont typeface="+mj-lt"/>
              <a:buAutoNum type="arabicPeriod"/>
            </a:pPr>
            <a:r>
              <a:rPr lang="en-GB" dirty="0" smtClean="0"/>
              <a:t>Meaningfully </a:t>
            </a:r>
            <a:r>
              <a:rPr lang="en-GB" dirty="0" smtClean="0">
                <a:solidFill>
                  <a:srgbClr val="FF0000"/>
                </a:solidFill>
              </a:rPr>
              <a:t>exploring aviation safety databases</a:t>
            </a:r>
            <a:r>
              <a:rPr lang="en-GB" dirty="0" smtClean="0"/>
              <a:t> </a:t>
            </a:r>
          </a:p>
          <a:p>
            <a:pPr marL="514350" indent="-514350">
              <a:buFont typeface="+mj-lt"/>
              <a:buAutoNum type="arabicPeriod"/>
            </a:pPr>
            <a:r>
              <a:rPr lang="en-GB" dirty="0" smtClean="0"/>
              <a:t>Building </a:t>
            </a:r>
            <a:r>
              <a:rPr lang="en-GB" dirty="0" smtClean="0">
                <a:solidFill>
                  <a:srgbClr val="FF0000"/>
                </a:solidFill>
              </a:rPr>
              <a:t>forecasting mode</a:t>
            </a:r>
            <a:r>
              <a:rPr lang="es-ES" dirty="0" smtClean="0">
                <a:solidFill>
                  <a:srgbClr val="FF0000"/>
                </a:solidFill>
              </a:rPr>
              <a:t>l</a:t>
            </a:r>
            <a:r>
              <a:rPr lang="en-GB" dirty="0" smtClean="0">
                <a:solidFill>
                  <a:srgbClr val="FF0000"/>
                </a:solidFill>
              </a:rPr>
              <a:t>s</a:t>
            </a:r>
            <a:r>
              <a:rPr lang="en-GB" dirty="0" smtClean="0"/>
              <a:t> for: operations, occurrences, severities</a:t>
            </a:r>
          </a:p>
          <a:p>
            <a:pPr marL="514350" indent="-514350">
              <a:buFont typeface="+mj-lt"/>
              <a:buAutoNum type="arabicPeriod"/>
            </a:pPr>
            <a:r>
              <a:rPr lang="en-GB" dirty="0" smtClean="0">
                <a:solidFill>
                  <a:srgbClr val="FF0000"/>
                </a:solidFill>
              </a:rPr>
              <a:t>Assessing </a:t>
            </a:r>
            <a:r>
              <a:rPr lang="en-GB" dirty="0"/>
              <a:t>multiple </a:t>
            </a:r>
            <a:r>
              <a:rPr lang="en-GB" dirty="0" smtClean="0">
                <a:solidFill>
                  <a:srgbClr val="FF0000"/>
                </a:solidFill>
              </a:rPr>
              <a:t>consequences</a:t>
            </a:r>
            <a:r>
              <a:rPr lang="en-GB" dirty="0" smtClean="0"/>
              <a:t>: deaths</a:t>
            </a:r>
            <a:r>
              <a:rPr lang="en-GB" dirty="0"/>
              <a:t>, injuries, delays, </a:t>
            </a:r>
            <a:r>
              <a:rPr lang="en-GB" dirty="0" smtClean="0"/>
              <a:t>cancellations</a:t>
            </a:r>
            <a:r>
              <a:rPr lang="en-GB" dirty="0"/>
              <a:t>, </a:t>
            </a:r>
            <a:r>
              <a:rPr lang="en-GB" dirty="0" smtClean="0"/>
              <a:t>maintenance </a:t>
            </a:r>
            <a:r>
              <a:rPr lang="en-GB" dirty="0"/>
              <a:t>and repair </a:t>
            </a:r>
            <a:r>
              <a:rPr lang="en-GB" dirty="0" smtClean="0"/>
              <a:t>operations, image loss,…</a:t>
            </a:r>
          </a:p>
          <a:p>
            <a:pPr marL="514350" indent="-514350">
              <a:buFont typeface="+mj-lt"/>
              <a:buAutoNum type="arabicPeriod"/>
            </a:pPr>
            <a:r>
              <a:rPr lang="en-GB" dirty="0" smtClean="0"/>
              <a:t>Building risk maps (and matrices): </a:t>
            </a:r>
            <a:r>
              <a:rPr lang="en-GB" dirty="0" smtClean="0">
                <a:solidFill>
                  <a:srgbClr val="FF0000"/>
                </a:solidFill>
              </a:rPr>
              <a:t>Safety Risk Picture</a:t>
            </a:r>
          </a:p>
          <a:p>
            <a:pPr marL="514350" indent="-514350">
              <a:buFont typeface="+mj-lt"/>
              <a:buAutoNum type="arabicPeriod"/>
            </a:pPr>
            <a:r>
              <a:rPr lang="en-GB" dirty="0" smtClean="0">
                <a:solidFill>
                  <a:srgbClr val="FF0000"/>
                </a:solidFill>
              </a:rPr>
              <a:t>Optimal assessment </a:t>
            </a:r>
            <a:r>
              <a:rPr lang="en-GB" dirty="0" smtClean="0"/>
              <a:t>of aviation safety </a:t>
            </a:r>
            <a:r>
              <a:rPr lang="en-GB" dirty="0" smtClean="0">
                <a:solidFill>
                  <a:srgbClr val="FF0000"/>
                </a:solidFill>
              </a:rPr>
              <a:t>resources</a:t>
            </a:r>
          </a:p>
          <a:p>
            <a:pPr marL="0" indent="0">
              <a:buNone/>
            </a:pPr>
            <a:endParaRPr lang="es-ES" dirty="0" smtClean="0"/>
          </a:p>
          <a:p>
            <a:endParaRPr lang="es-ES" dirty="0"/>
          </a:p>
        </p:txBody>
      </p:sp>
    </p:spTree>
    <p:extLst>
      <p:ext uri="{BB962C8B-B14F-4D97-AF65-F5344CB8AC3E}">
        <p14:creationId xmlns:p14="http://schemas.microsoft.com/office/powerpoint/2010/main" val="2720879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spc="225" dirty="0" smtClean="0">
                <a:solidFill>
                  <a:schemeClr val="tx2"/>
                </a:solidFill>
                <a:latin typeface="+mn-lt"/>
              </a:rPr>
              <a:t>RESOURCE </a:t>
            </a:r>
            <a:r>
              <a:rPr lang="es-ES" b="1" spc="225" dirty="0">
                <a:solidFill>
                  <a:schemeClr val="tx2"/>
                </a:solidFill>
                <a:latin typeface="+mn-lt"/>
              </a:rPr>
              <a:t>ALLOCATION</a:t>
            </a:r>
          </a:p>
        </p:txBody>
      </p:sp>
      <p:pic>
        <p:nvPicPr>
          <p:cNvPr id="4" name="Imagen 3"/>
          <p:cNvPicPr>
            <a:picLocks noChangeAspect="1"/>
          </p:cNvPicPr>
          <p:nvPr/>
        </p:nvPicPr>
        <p:blipFill>
          <a:blip r:embed="rId2"/>
          <a:stretch>
            <a:fillRect/>
          </a:stretch>
        </p:blipFill>
        <p:spPr>
          <a:xfrm>
            <a:off x="2483768" y="1374304"/>
            <a:ext cx="5747354" cy="4829936"/>
          </a:xfrm>
          <a:prstGeom prst="rect">
            <a:avLst/>
          </a:prstGeom>
        </p:spPr>
      </p:pic>
      <p:sp>
        <p:nvSpPr>
          <p:cNvPr id="3" name="Marcador de contenido 2"/>
          <p:cNvSpPr>
            <a:spLocks noGrp="1"/>
          </p:cNvSpPr>
          <p:nvPr>
            <p:ph idx="1"/>
          </p:nvPr>
        </p:nvSpPr>
        <p:spPr>
          <a:xfrm>
            <a:off x="457200" y="5229202"/>
            <a:ext cx="8229600" cy="637531"/>
          </a:xfrm>
        </p:spPr>
        <p:txBody>
          <a:bodyPr>
            <a:normAutofit/>
          </a:bodyPr>
          <a:lstStyle/>
          <a:p>
            <a:pPr marL="0" indent="0" algn="just">
              <a:buNone/>
            </a:pPr>
            <a:r>
              <a:rPr lang="en-US" sz="3400" b="1" dirty="0">
                <a:solidFill>
                  <a:srgbClr val="0099FF"/>
                </a:solidFill>
              </a:rPr>
              <a:t>Influence Diagram</a:t>
            </a:r>
          </a:p>
        </p:txBody>
      </p:sp>
    </p:spTree>
    <p:extLst>
      <p:ext uri="{BB962C8B-B14F-4D97-AF65-F5344CB8AC3E}">
        <p14:creationId xmlns:p14="http://schemas.microsoft.com/office/powerpoint/2010/main" val="944912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txBox="1">
            <a:spLocks noChangeArrowheads="1"/>
          </p:cNvSpPr>
          <p:nvPr/>
        </p:nvSpPr>
        <p:spPr bwMode="auto">
          <a:xfrm>
            <a:off x="1979613" y="404813"/>
            <a:ext cx="6985000" cy="576262"/>
          </a:xfrm>
          <a:prstGeom prst="rect">
            <a:avLst/>
          </a:prstGeom>
          <a:noFill/>
          <a:ln w="9525">
            <a:noFill/>
            <a:miter lim="800000"/>
            <a:headEnd/>
            <a:tailEnd/>
          </a:ln>
        </p:spPr>
        <p:txBody>
          <a:bodyPr/>
          <a:lstStyle/>
          <a:p>
            <a:pPr marL="342900" indent="-342900">
              <a:spcBef>
                <a:spcPct val="20000"/>
              </a:spcBef>
              <a:buClr>
                <a:srgbClr val="0000FF"/>
              </a:buClr>
              <a:buSzPct val="110000"/>
              <a:buFont typeface="Wingdings" pitchFamily="2" charset="2"/>
              <a:buChar char="q"/>
            </a:pPr>
            <a:r>
              <a:rPr lang="es-ES_tradnl" sz="2000" b="1" u="sng" dirty="0">
                <a:solidFill>
                  <a:srgbClr val="8EB4E3"/>
                </a:solidFill>
                <a:latin typeface="Calibri" pitchFamily="34" charset="0"/>
              </a:rPr>
              <a:t>INCIDENT RATES. </a:t>
            </a:r>
            <a:r>
              <a:rPr lang="es-ES_tradnl" sz="2000" b="1" u="sng" dirty="0" smtClean="0">
                <a:solidFill>
                  <a:srgbClr val="8EB4E3"/>
                </a:solidFill>
                <a:latin typeface="Calibri" pitchFamily="34" charset="0"/>
              </a:rPr>
              <a:t>FEATURES FACED IN (POISSON) RATES </a:t>
            </a:r>
            <a:endParaRPr lang="es-ES_tradnl" sz="2000" b="1" u="sng" dirty="0">
              <a:solidFill>
                <a:srgbClr val="8EB4E3"/>
              </a:solidFill>
              <a:latin typeface="Calibri" pitchFamily="34" charset="0"/>
            </a:endParaRPr>
          </a:p>
          <a:p>
            <a:pPr marL="342900" indent="-342900">
              <a:spcBef>
                <a:spcPct val="20000"/>
              </a:spcBef>
              <a:buClr>
                <a:srgbClr val="0000FF"/>
              </a:buClr>
              <a:buSzPct val="110000"/>
              <a:buFont typeface="Wingdings" pitchFamily="2" charset="2"/>
              <a:buNone/>
            </a:pPr>
            <a:endParaRPr lang="es-ES_tradnl" sz="2000" b="1" u="sng" dirty="0">
              <a:solidFill>
                <a:srgbClr val="8EB4E3"/>
              </a:solidFill>
              <a:latin typeface="Calibri" pitchFamily="34" charset="0"/>
            </a:endParaRPr>
          </a:p>
        </p:txBody>
      </p:sp>
      <p:sp>
        <p:nvSpPr>
          <p:cNvPr id="76802" name="Rectangle 3"/>
          <p:cNvSpPr txBox="1">
            <a:spLocks noChangeArrowheads="1"/>
          </p:cNvSpPr>
          <p:nvPr/>
        </p:nvSpPr>
        <p:spPr bwMode="auto">
          <a:xfrm>
            <a:off x="1744663" y="0"/>
            <a:ext cx="7399337" cy="576263"/>
          </a:xfrm>
          <a:prstGeom prst="rect">
            <a:avLst/>
          </a:prstGeom>
          <a:noFill/>
          <a:ln w="9525">
            <a:noFill/>
            <a:miter lim="800000"/>
            <a:headEnd/>
            <a:tailEnd/>
          </a:ln>
        </p:spPr>
        <p:txBody>
          <a:bodyPr/>
          <a:lstStyle/>
          <a:p>
            <a:pPr>
              <a:spcBef>
                <a:spcPct val="20000"/>
              </a:spcBef>
              <a:buFont typeface="Arial" charset="0"/>
              <a:buNone/>
            </a:pPr>
            <a:endParaRPr lang="es-ES" sz="3400" b="1">
              <a:solidFill>
                <a:srgbClr val="8EB4E3"/>
              </a:solidFill>
              <a:latin typeface="Calibri"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072438" cy="403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79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DEA-CDO-08 2.0 Presentacion Powerpoint genericas AE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D96DCE58BC7C54597059ECA135ECFF0" ma:contentTypeVersion="0" ma:contentTypeDescription="Crear nuevo documento." ma:contentTypeScope="" ma:versionID="8a678365dd7ed576eed2e9641e4f5c02">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49DC3-68DD-4E7D-B065-6EA487A40C5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65DBAF8-0760-41CD-8650-B606AF0DE18D}">
  <ds:schemaRefs>
    <ds:schemaRef ds:uri="http://schemas.microsoft.com/sharepoint/v3/contenttype/forms"/>
  </ds:schemaRefs>
</ds:datastoreItem>
</file>

<file path=customXml/itemProps3.xml><?xml version="1.0" encoding="utf-8"?>
<ds:datastoreItem xmlns:ds="http://schemas.openxmlformats.org/officeDocument/2006/customXml" ds:itemID="{52281348-8AD6-4F62-A298-C94A6E583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F-DEA-CDO-08 2.0 Presentacion Powerpoint genericas AESA</Template>
  <TotalTime>6641</TotalTime>
  <Words>1556</Words>
  <Application>Microsoft Office PowerPoint</Application>
  <PresentationFormat>Presentación en pantalla (4:3)</PresentationFormat>
  <Paragraphs>337</Paragraphs>
  <Slides>26</Slides>
  <Notes>10</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26</vt:i4>
      </vt:variant>
    </vt:vector>
  </HeadingPairs>
  <TitlesOfParts>
    <vt:vector size="35" baseType="lpstr">
      <vt:lpstr>Arial</vt:lpstr>
      <vt:lpstr>Calibri</vt:lpstr>
      <vt:lpstr>Times New Roman</vt:lpstr>
      <vt:lpstr>Verdana</vt:lpstr>
      <vt:lpstr>Wingdings</vt:lpstr>
      <vt:lpstr>F-DEA-CDO-08 2.0 Presentacion Powerpoint genericas AESA</vt:lpstr>
      <vt:lpstr>Diseño personalizado</vt:lpstr>
      <vt:lpstr>1_Tema de Office</vt:lpstr>
      <vt:lpstr>2_Tema de Office</vt:lpstr>
      <vt:lpstr>Presentación de PowerPoint</vt:lpstr>
      <vt:lpstr>Presentación de PowerPoint</vt:lpstr>
      <vt:lpstr>Presentación de PowerPoint</vt:lpstr>
      <vt:lpstr>STATE SAFETY PROGRAMME?</vt:lpstr>
      <vt:lpstr>Presentación de PowerPoint</vt:lpstr>
      <vt:lpstr>Presentación de PowerPoint</vt:lpstr>
      <vt:lpstr>RIMAS: RISK MANAGEMENT IN AVIATION SAFETY - A Framework and Architecture -  </vt:lpstr>
      <vt:lpstr>RESOURCE ALLOCATION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RIMAS: THE ARCHITECTURE</vt:lpstr>
      <vt:lpstr>RIMAS: THE ARCHITECTURE</vt:lpstr>
      <vt:lpstr>EXPLORATORY ANALYSIS</vt:lpstr>
      <vt:lpstr>EFFECT ANALYSIS: GROUP</vt:lpstr>
      <vt:lpstr>EFFECT ANALYSIS: SEASONAL</vt:lpstr>
      <vt:lpstr>GEO MAPS</vt:lpstr>
      <vt:lpstr>CORRELATIONS MATRIX</vt:lpstr>
      <vt:lpstr>OPERATIONS FORECASTING</vt:lpstr>
      <vt:lpstr>RISK MAPS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Navas Álvaro María Josefa</dc:creator>
  <cp:lastModifiedBy>Hernández-Coronado Quintero Pablo</cp:lastModifiedBy>
  <cp:revision>223</cp:revision>
  <cp:lastPrinted>2015-12-02T12:17:02Z</cp:lastPrinted>
  <dcterms:created xsi:type="dcterms:W3CDTF">2015-04-08T10:44:42Z</dcterms:created>
  <dcterms:modified xsi:type="dcterms:W3CDTF">2016-09-07T21:03:09Z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0x0101006D96DCE58BC7C54597059ECA135ECFF0</vt:lpwstr>
  </property>
</Properties>
</file>