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265" r:id="rId3"/>
    <p:sldId id="268" r:id="rId4"/>
    <p:sldId id="269" r:id="rId5"/>
    <p:sldId id="270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82" r:id="rId14"/>
    <p:sldId id="281" r:id="rId15"/>
    <p:sldId id="284" r:id="rId16"/>
  </p:sldIdLst>
  <p:sldSz cx="15240000" cy="8572500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CC"/>
    <a:srgbClr val="F8F8F8"/>
    <a:srgbClr val="EAEAEA"/>
    <a:srgbClr val="808080"/>
    <a:srgbClr val="DDDDDD"/>
    <a:srgbClr val="002A54"/>
    <a:srgbClr val="00132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68" y="288"/>
      </p:cViewPr>
      <p:guideLst>
        <p:guide orient="horz" pos="594"/>
        <p:guide pos="48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6D649-59F8-4BF4-9108-B57A54929C7C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5134CBA1-5714-48F8-B1D4-B11BFA6A725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Innovative R&amp;D</a:t>
          </a:r>
          <a:endParaRPr lang="en-GB" dirty="0">
            <a:solidFill>
              <a:schemeClr val="tx1"/>
            </a:solidFill>
          </a:endParaRPr>
        </a:p>
      </dgm:t>
    </dgm:pt>
    <dgm:pt modelId="{2E5EF04A-AF25-4A39-BC70-CB218944ED5B}" type="parTrans" cxnId="{2C968480-954F-4785-8512-05C0B712E88F}">
      <dgm:prSet/>
      <dgm:spPr/>
      <dgm:t>
        <a:bodyPr/>
        <a:lstStyle/>
        <a:p>
          <a:endParaRPr lang="en-GB"/>
        </a:p>
      </dgm:t>
    </dgm:pt>
    <dgm:pt modelId="{80FF0D35-5040-4AEF-BB8D-50110D2F81BA}" type="sibTrans" cxnId="{2C968480-954F-4785-8512-05C0B712E88F}">
      <dgm:prSet/>
      <dgm:spPr/>
      <dgm:t>
        <a:bodyPr/>
        <a:lstStyle/>
        <a:p>
          <a:endParaRPr lang="en-GB"/>
        </a:p>
      </dgm:t>
    </dgm:pt>
    <dgm:pt modelId="{1AC42843-1B95-4F0A-9E7E-C3EDD0A9C1C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2800" dirty="0" smtClean="0">
              <a:solidFill>
                <a:schemeClr val="tx1"/>
              </a:solidFill>
            </a:rPr>
            <a:t>Applied R&amp;D</a:t>
          </a:r>
          <a:endParaRPr lang="en-GB" sz="2800" dirty="0">
            <a:solidFill>
              <a:schemeClr val="tx1"/>
            </a:solidFill>
          </a:endParaRPr>
        </a:p>
      </dgm:t>
    </dgm:pt>
    <dgm:pt modelId="{59C61570-5C08-44F6-901B-2743639701F6}" type="parTrans" cxnId="{C6D1C015-4AE7-47E4-BC1B-55F65D62B33F}">
      <dgm:prSet/>
      <dgm:spPr/>
      <dgm:t>
        <a:bodyPr/>
        <a:lstStyle/>
        <a:p>
          <a:endParaRPr lang="en-GB"/>
        </a:p>
      </dgm:t>
    </dgm:pt>
    <dgm:pt modelId="{B1B5D434-F5A8-4370-B1F3-19ACCF955D3D}" type="sibTrans" cxnId="{C6D1C015-4AE7-47E4-BC1B-55F65D62B33F}">
      <dgm:prSet/>
      <dgm:spPr/>
      <dgm:t>
        <a:bodyPr/>
        <a:lstStyle/>
        <a:p>
          <a:endParaRPr lang="en-GB"/>
        </a:p>
      </dgm:t>
    </dgm:pt>
    <dgm:pt modelId="{0D33346B-5A12-4003-BD84-2BAB7E822A9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Industrialisation</a:t>
          </a:r>
          <a:endParaRPr lang="en-GB" dirty="0"/>
        </a:p>
      </dgm:t>
    </dgm:pt>
    <dgm:pt modelId="{C7DC0A29-FE82-497B-8460-9FF73A33B835}" type="parTrans" cxnId="{61C484C0-FBAF-4833-82AD-8636C732797D}">
      <dgm:prSet/>
      <dgm:spPr/>
      <dgm:t>
        <a:bodyPr/>
        <a:lstStyle/>
        <a:p>
          <a:endParaRPr lang="en-GB"/>
        </a:p>
      </dgm:t>
    </dgm:pt>
    <dgm:pt modelId="{03E2B85B-505D-4661-B334-E479FCD36630}" type="sibTrans" cxnId="{61C484C0-FBAF-4833-82AD-8636C732797D}">
      <dgm:prSet/>
      <dgm:spPr/>
      <dgm:t>
        <a:bodyPr/>
        <a:lstStyle/>
        <a:p>
          <a:endParaRPr lang="en-GB"/>
        </a:p>
      </dgm:t>
    </dgm:pt>
    <dgm:pt modelId="{F47D6A0B-B198-4631-BE31-F4B3F8E26AF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/>
            <a:t>Deployment</a:t>
          </a:r>
          <a:endParaRPr lang="en-GB" dirty="0"/>
        </a:p>
      </dgm:t>
    </dgm:pt>
    <dgm:pt modelId="{929EE155-A15E-4B03-B96E-D470679FE935}" type="parTrans" cxnId="{A839F920-FB4C-4729-993A-3B422D3590CF}">
      <dgm:prSet/>
      <dgm:spPr/>
      <dgm:t>
        <a:bodyPr/>
        <a:lstStyle/>
        <a:p>
          <a:endParaRPr lang="en-GB"/>
        </a:p>
      </dgm:t>
    </dgm:pt>
    <dgm:pt modelId="{EC5DB61A-CCAF-4CFF-925E-F80396B2BB20}" type="sibTrans" cxnId="{A839F920-FB4C-4729-993A-3B422D3590CF}">
      <dgm:prSet/>
      <dgm:spPr/>
      <dgm:t>
        <a:bodyPr/>
        <a:lstStyle/>
        <a:p>
          <a:endParaRPr lang="en-GB"/>
        </a:p>
      </dgm:t>
    </dgm:pt>
    <dgm:pt modelId="{A1D5B461-55D2-441F-AFF1-24B51651EEE6}" type="pres">
      <dgm:prSet presAssocID="{A3D6D649-59F8-4BF4-9108-B57A54929C7C}" presName="CompostProcess" presStyleCnt="0">
        <dgm:presLayoutVars>
          <dgm:dir/>
          <dgm:resizeHandles val="exact"/>
        </dgm:presLayoutVars>
      </dgm:prSet>
      <dgm:spPr/>
    </dgm:pt>
    <dgm:pt modelId="{AA92105F-456A-4CAE-A3B7-A7A399FAA270}" type="pres">
      <dgm:prSet presAssocID="{A3D6D649-59F8-4BF4-9108-B57A54929C7C}" presName="arrow" presStyleLbl="bgShp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A56635C4-3481-420F-BCE7-19D232D1ACDB}" type="pres">
      <dgm:prSet presAssocID="{A3D6D649-59F8-4BF4-9108-B57A54929C7C}" presName="linearProcess" presStyleCnt="0"/>
      <dgm:spPr/>
    </dgm:pt>
    <dgm:pt modelId="{01BF0352-AF64-4D3D-87AC-60DE58422416}" type="pres">
      <dgm:prSet presAssocID="{5134CBA1-5714-48F8-B1D4-B11BFA6A7256}" presName="textNode" presStyleLbl="node1" presStyleIdx="0" presStyleCnt="4" custScaleY="5984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273206-230A-407A-B42B-4FA95460433B}" type="pres">
      <dgm:prSet presAssocID="{80FF0D35-5040-4AEF-BB8D-50110D2F81BA}" presName="sibTrans" presStyleCnt="0"/>
      <dgm:spPr/>
    </dgm:pt>
    <dgm:pt modelId="{981A7F93-57BA-4FC3-B338-46B22F7AFEB4}" type="pres">
      <dgm:prSet presAssocID="{1AC42843-1B95-4F0A-9E7E-C3EDD0A9C1CA}" presName="textNode" presStyleLbl="node1" presStyleIdx="1" presStyleCnt="4" custScaleX="454752" custScaleY="16850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109719-DD7B-4855-B638-7E2B416C46B2}" type="pres">
      <dgm:prSet presAssocID="{B1B5D434-F5A8-4370-B1F3-19ACCF955D3D}" presName="sibTrans" presStyleCnt="0"/>
      <dgm:spPr/>
    </dgm:pt>
    <dgm:pt modelId="{3628B1D0-363C-4FD2-AE91-37E392C477CC}" type="pres">
      <dgm:prSet presAssocID="{0D33346B-5A12-4003-BD84-2BAB7E822A9C}" presName="textNode" presStyleLbl="node1" presStyleIdx="2" presStyleCnt="4" custScaleX="156954" custScaleY="507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50328-620F-4084-B87C-26A9F810A535}" type="pres">
      <dgm:prSet presAssocID="{03E2B85B-505D-4661-B334-E479FCD36630}" presName="sibTrans" presStyleCnt="0"/>
      <dgm:spPr/>
    </dgm:pt>
    <dgm:pt modelId="{DB509127-577D-42E3-9C85-64370DB9988A}" type="pres">
      <dgm:prSet presAssocID="{F47D6A0B-B198-4631-BE31-F4B3F8E26AFB}" presName="textNode" presStyleLbl="node1" presStyleIdx="3" presStyleCnt="4" custScaleY="507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6D1C015-4AE7-47E4-BC1B-55F65D62B33F}" srcId="{A3D6D649-59F8-4BF4-9108-B57A54929C7C}" destId="{1AC42843-1B95-4F0A-9E7E-C3EDD0A9C1CA}" srcOrd="1" destOrd="0" parTransId="{59C61570-5C08-44F6-901B-2743639701F6}" sibTransId="{B1B5D434-F5A8-4370-B1F3-19ACCF955D3D}"/>
    <dgm:cxn modelId="{A839F920-FB4C-4729-993A-3B422D3590CF}" srcId="{A3D6D649-59F8-4BF4-9108-B57A54929C7C}" destId="{F47D6A0B-B198-4631-BE31-F4B3F8E26AFB}" srcOrd="3" destOrd="0" parTransId="{929EE155-A15E-4B03-B96E-D470679FE935}" sibTransId="{EC5DB61A-CCAF-4CFF-925E-F80396B2BB20}"/>
    <dgm:cxn modelId="{88D060F2-BD3C-40A2-A538-AD06E01FB43D}" type="presOf" srcId="{1AC42843-1B95-4F0A-9E7E-C3EDD0A9C1CA}" destId="{981A7F93-57BA-4FC3-B338-46B22F7AFEB4}" srcOrd="0" destOrd="0" presId="urn:microsoft.com/office/officeart/2005/8/layout/hProcess9"/>
    <dgm:cxn modelId="{61C484C0-FBAF-4833-82AD-8636C732797D}" srcId="{A3D6D649-59F8-4BF4-9108-B57A54929C7C}" destId="{0D33346B-5A12-4003-BD84-2BAB7E822A9C}" srcOrd="2" destOrd="0" parTransId="{C7DC0A29-FE82-497B-8460-9FF73A33B835}" sibTransId="{03E2B85B-505D-4661-B334-E479FCD36630}"/>
    <dgm:cxn modelId="{2C968480-954F-4785-8512-05C0B712E88F}" srcId="{A3D6D649-59F8-4BF4-9108-B57A54929C7C}" destId="{5134CBA1-5714-48F8-B1D4-B11BFA6A7256}" srcOrd="0" destOrd="0" parTransId="{2E5EF04A-AF25-4A39-BC70-CB218944ED5B}" sibTransId="{80FF0D35-5040-4AEF-BB8D-50110D2F81BA}"/>
    <dgm:cxn modelId="{5C8C0F94-56A0-4309-A736-D0D2E9F6029F}" type="presOf" srcId="{A3D6D649-59F8-4BF4-9108-B57A54929C7C}" destId="{A1D5B461-55D2-441F-AFF1-24B51651EEE6}" srcOrd="0" destOrd="0" presId="urn:microsoft.com/office/officeart/2005/8/layout/hProcess9"/>
    <dgm:cxn modelId="{BFBCDE58-5BEB-48FB-80E1-617F21BA1EA5}" type="presOf" srcId="{0D33346B-5A12-4003-BD84-2BAB7E822A9C}" destId="{3628B1D0-363C-4FD2-AE91-37E392C477CC}" srcOrd="0" destOrd="0" presId="urn:microsoft.com/office/officeart/2005/8/layout/hProcess9"/>
    <dgm:cxn modelId="{A7088C9F-39B4-4D49-8B47-2A20F2569786}" type="presOf" srcId="{F47D6A0B-B198-4631-BE31-F4B3F8E26AFB}" destId="{DB509127-577D-42E3-9C85-64370DB9988A}" srcOrd="0" destOrd="0" presId="urn:microsoft.com/office/officeart/2005/8/layout/hProcess9"/>
    <dgm:cxn modelId="{199F5F31-1C90-461D-9545-220B95F2A771}" type="presOf" srcId="{5134CBA1-5714-48F8-B1D4-B11BFA6A7256}" destId="{01BF0352-AF64-4D3D-87AC-60DE58422416}" srcOrd="0" destOrd="0" presId="urn:microsoft.com/office/officeart/2005/8/layout/hProcess9"/>
    <dgm:cxn modelId="{C4A32EF5-724F-489F-BBDF-B6CF42046991}" type="presParOf" srcId="{A1D5B461-55D2-441F-AFF1-24B51651EEE6}" destId="{AA92105F-456A-4CAE-A3B7-A7A399FAA270}" srcOrd="0" destOrd="0" presId="urn:microsoft.com/office/officeart/2005/8/layout/hProcess9"/>
    <dgm:cxn modelId="{06293913-FAC0-4D2C-9677-BF4E87D3F20B}" type="presParOf" srcId="{A1D5B461-55D2-441F-AFF1-24B51651EEE6}" destId="{A56635C4-3481-420F-BCE7-19D232D1ACDB}" srcOrd="1" destOrd="0" presId="urn:microsoft.com/office/officeart/2005/8/layout/hProcess9"/>
    <dgm:cxn modelId="{8A8D9898-A5A5-455E-9914-E50462053F1B}" type="presParOf" srcId="{A56635C4-3481-420F-BCE7-19D232D1ACDB}" destId="{01BF0352-AF64-4D3D-87AC-60DE58422416}" srcOrd="0" destOrd="0" presId="urn:microsoft.com/office/officeart/2005/8/layout/hProcess9"/>
    <dgm:cxn modelId="{320027C5-2AF9-4095-BE63-B32A88F7B7A0}" type="presParOf" srcId="{A56635C4-3481-420F-BCE7-19D232D1ACDB}" destId="{D8273206-230A-407A-B42B-4FA95460433B}" srcOrd="1" destOrd="0" presId="urn:microsoft.com/office/officeart/2005/8/layout/hProcess9"/>
    <dgm:cxn modelId="{71F7922F-2665-4ED5-B0B5-741C802F430F}" type="presParOf" srcId="{A56635C4-3481-420F-BCE7-19D232D1ACDB}" destId="{981A7F93-57BA-4FC3-B338-46B22F7AFEB4}" srcOrd="2" destOrd="0" presId="urn:microsoft.com/office/officeart/2005/8/layout/hProcess9"/>
    <dgm:cxn modelId="{77DB0DD5-314B-4DAB-8F1E-AEC4745F8A27}" type="presParOf" srcId="{A56635C4-3481-420F-BCE7-19D232D1ACDB}" destId="{2D109719-DD7B-4855-B638-7E2B416C46B2}" srcOrd="3" destOrd="0" presId="urn:microsoft.com/office/officeart/2005/8/layout/hProcess9"/>
    <dgm:cxn modelId="{0E544812-F05D-4219-9C98-AF2413F3DEC2}" type="presParOf" srcId="{A56635C4-3481-420F-BCE7-19D232D1ACDB}" destId="{3628B1D0-363C-4FD2-AE91-37E392C477CC}" srcOrd="4" destOrd="0" presId="urn:microsoft.com/office/officeart/2005/8/layout/hProcess9"/>
    <dgm:cxn modelId="{A544247F-7B1E-4607-AFFC-3F93B3C3DB8D}" type="presParOf" srcId="{A56635C4-3481-420F-BCE7-19D232D1ACDB}" destId="{F5D50328-620F-4084-B87C-26A9F810A535}" srcOrd="5" destOrd="0" presId="urn:microsoft.com/office/officeart/2005/8/layout/hProcess9"/>
    <dgm:cxn modelId="{72C84CA5-C7E6-4627-BA39-2B5377BAFB11}" type="presParOf" srcId="{A56635C4-3481-420F-BCE7-19D232D1ACDB}" destId="{DB509127-577D-42E3-9C85-64370DB998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2105F-456A-4CAE-A3B7-A7A399FAA270}">
      <dsp:nvSpPr>
        <dsp:cNvPr id="0" name=""/>
        <dsp:cNvSpPr/>
      </dsp:nvSpPr>
      <dsp:spPr>
        <a:xfrm>
          <a:off x="903057" y="0"/>
          <a:ext cx="10234657" cy="4160180"/>
        </a:xfrm>
        <a:prstGeom prst="rightArrow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1BF0352-AF64-4D3D-87AC-60DE58422416}">
      <dsp:nvSpPr>
        <dsp:cNvPr id="0" name=""/>
        <dsp:cNvSpPr/>
      </dsp:nvSpPr>
      <dsp:spPr>
        <a:xfrm>
          <a:off x="3625" y="1582133"/>
          <a:ext cx="1433497" cy="99591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</a:rPr>
            <a:t>Innovative R&amp;D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52241" y="1630749"/>
        <a:ext cx="1336265" cy="898681"/>
      </dsp:txXfrm>
    </dsp:sp>
    <dsp:sp modelId="{981A7F93-57BA-4FC3-B338-46B22F7AFEB4}">
      <dsp:nvSpPr>
        <dsp:cNvPr id="0" name=""/>
        <dsp:cNvSpPr/>
      </dsp:nvSpPr>
      <dsp:spPr>
        <a:xfrm>
          <a:off x="1569701" y="678051"/>
          <a:ext cx="6518860" cy="280407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solidFill>
                <a:schemeClr val="tx1"/>
              </a:solidFill>
            </a:rPr>
            <a:t>Applied R&amp;D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706585" y="814935"/>
        <a:ext cx="6245092" cy="2530309"/>
      </dsp:txXfrm>
    </dsp:sp>
    <dsp:sp modelId="{3628B1D0-363C-4FD2-AE91-37E392C477CC}">
      <dsp:nvSpPr>
        <dsp:cNvPr id="0" name=""/>
        <dsp:cNvSpPr/>
      </dsp:nvSpPr>
      <dsp:spPr>
        <a:xfrm>
          <a:off x="8221139" y="1657465"/>
          <a:ext cx="2249932" cy="84524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Industrialisation</a:t>
          </a:r>
          <a:endParaRPr lang="en-GB" sz="1700" kern="1200" dirty="0"/>
        </a:p>
      </dsp:txBody>
      <dsp:txXfrm>
        <a:off x="8262401" y="1698727"/>
        <a:ext cx="2167408" cy="762724"/>
      </dsp:txXfrm>
    </dsp:sp>
    <dsp:sp modelId="{DB509127-577D-42E3-9C85-64370DB9988A}">
      <dsp:nvSpPr>
        <dsp:cNvPr id="0" name=""/>
        <dsp:cNvSpPr/>
      </dsp:nvSpPr>
      <dsp:spPr>
        <a:xfrm>
          <a:off x="10603649" y="1657465"/>
          <a:ext cx="1433497" cy="84524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Deployment</a:t>
          </a:r>
          <a:endParaRPr lang="en-GB" sz="1700" kern="1200" dirty="0"/>
        </a:p>
      </dsp:txBody>
      <dsp:txXfrm>
        <a:off x="10644911" y="1698727"/>
        <a:ext cx="1350973" cy="762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25C6C0-D661-4D6F-B036-F8CC6EFA11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775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83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B2603D-D671-42E9-84F0-D82842394F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156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B5161-129F-4C94-8120-00786413B0D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7672F1-78E4-498C-A830-EA33D66B23BE}" type="datetime1">
              <a:rPr lang="en-GB" altLang="en-US"/>
              <a:pPr/>
              <a:t>05-04-2015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/>
              <a:t>Enter here your Presentation Title</a:t>
            </a:r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4637" cy="3727450"/>
          </a:xfrm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4637" cy="3727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BE" altLang="en-US" b="1" smtClean="0"/>
          </a:p>
          <a:p>
            <a:r>
              <a:rPr lang="fr-BE" altLang="en-US" smtClean="0"/>
              <a:t> </a:t>
            </a:r>
          </a:p>
          <a:p>
            <a:endParaRPr lang="fr-BE" altLang="en-US" smtClean="0"/>
          </a:p>
          <a:p>
            <a:r>
              <a:rPr lang="fr-BE" altLang="en-US" smtClean="0"/>
              <a:t> </a:t>
            </a:r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DAEA024-6D5F-48EA-B5B9-4203B7F890A4}" type="datetime1">
              <a:rPr lang="en-GB" altLang="en-US"/>
              <a:pPr/>
              <a:t>05-04-2015</a:t>
            </a:fld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 altLang="en-US"/>
              <a:t>Enter here your Presentation Title</a:t>
            </a:r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4637" cy="3727450"/>
          </a:xfrm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B683F-1E09-4D9C-A249-3D4AD7897EE6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720" y="4723252"/>
            <a:ext cx="5448937" cy="4473654"/>
          </a:xfrm>
        </p:spPr>
        <p:txBody>
          <a:bodyPr/>
          <a:lstStyle/>
          <a:p>
            <a:r>
              <a:rPr lang="fr-BE" altLang="en-US"/>
              <a:t> </a:t>
            </a:r>
          </a:p>
          <a:p>
            <a:r>
              <a:rPr lang="fr-BE" altLang="en-US"/>
              <a:t> 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22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5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00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890AB-4332-4D4E-958B-8D44EF5B833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1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4286250"/>
            <a:ext cx="15240000" cy="42862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8" tIns="68034" rIns="136068" bIns="68034" anchor="ctr"/>
          <a:lstStyle>
            <a:lvl1pPr defTabSz="1360488">
              <a:defRPr>
                <a:solidFill>
                  <a:schemeClr val="tx1"/>
                </a:solidFill>
                <a:latin typeface="Arial" charset="0"/>
              </a:defRPr>
            </a:lvl1pPr>
            <a:lvl2pPr marL="681038" defTabSz="1360488">
              <a:defRPr>
                <a:solidFill>
                  <a:schemeClr val="tx1"/>
                </a:solidFill>
                <a:latin typeface="Arial" charset="0"/>
              </a:defRPr>
            </a:lvl2pPr>
            <a:lvl3pPr marL="1360488" defTabSz="1360488">
              <a:defRPr>
                <a:solidFill>
                  <a:schemeClr val="tx1"/>
                </a:solidFill>
                <a:latin typeface="Arial" charset="0"/>
              </a:defRPr>
            </a:lvl3pPr>
            <a:lvl4pPr marL="2041525" defTabSz="1360488">
              <a:defRPr>
                <a:solidFill>
                  <a:schemeClr val="tx1"/>
                </a:solidFill>
                <a:latin typeface="Arial" charset="0"/>
              </a:defRPr>
            </a:lvl4pPr>
            <a:lvl5pPr marL="2720975" defTabSz="1360488">
              <a:defRPr>
                <a:solidFill>
                  <a:schemeClr val="tx1"/>
                </a:solidFill>
                <a:latin typeface="Arial" charset="0"/>
              </a:defRPr>
            </a:lvl5pPr>
            <a:lvl6pPr marL="31781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353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925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497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9513"/>
            <a:ext cx="12954000" cy="1836737"/>
          </a:xfrm>
        </p:spPr>
        <p:txBody>
          <a:bodyPr lIns="642841" anchor="b"/>
          <a:lstStyle>
            <a:lvl1pPr>
              <a:defRPr sz="4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86250"/>
            <a:ext cx="11806238" cy="1125538"/>
          </a:xfrm>
          <a:solidFill>
            <a:srgbClr val="002A54"/>
          </a:solidFill>
        </p:spPr>
        <p:txBody>
          <a:bodyPr lIns="642841" anchor="ctr"/>
          <a:lstStyle>
            <a:lvl1pPr marL="0" indent="0">
              <a:buFont typeface="Wingdings" pitchFamily="2" charset="2"/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pic>
        <p:nvPicPr>
          <p:cNvPr id="3087" name="Picture 15" descr="ecl-logo-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50" y="-58738"/>
            <a:ext cx="1257300" cy="1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sesar-logo-pp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6850"/>
            <a:ext cx="14859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15421-3E31-4630-9E49-5F5831B7A6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57277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49000" y="596900"/>
            <a:ext cx="3429000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96900"/>
            <a:ext cx="101346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CADCC-B6D9-45AC-A65C-9C94F19080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31883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963CC0-7420-4360-8C59-BEC801FDC1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09731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325" y="5508625"/>
            <a:ext cx="12954000" cy="1703388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325" y="3633788"/>
            <a:ext cx="12954000" cy="18748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6DFF29-3896-4EBF-A349-E27396D1E3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1866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17713"/>
            <a:ext cx="6781800" cy="562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96200" y="2017713"/>
            <a:ext cx="6781800" cy="5629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7A1D21-F706-4263-8FF7-90F61C5B77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805167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"/>
            <a:ext cx="13716000" cy="1428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919288"/>
            <a:ext cx="6734175" cy="800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719388"/>
            <a:ext cx="6734175" cy="4938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2238" y="1919288"/>
            <a:ext cx="6735762" cy="800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2238" y="2719388"/>
            <a:ext cx="6735762" cy="49387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EEDFE4-4AA8-4FF6-9049-9CA8E355A2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80966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7D6A3D-431B-4522-9EDF-68688CFBE4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291170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EF10AC-246B-47E2-8224-9A9BEEA50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3068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1313"/>
            <a:ext cx="5013325" cy="14525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888" y="341313"/>
            <a:ext cx="8520112" cy="7316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793875"/>
            <a:ext cx="5013325" cy="5864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9C5448-7EB8-44FB-AA66-DD5B5DB96B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86358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675" y="6000750"/>
            <a:ext cx="9144000" cy="708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75" y="766763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75" y="6708775"/>
            <a:ext cx="9144000" cy="1006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DC8DB5-71B9-46B4-B086-11910BE2B1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31890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15240000" cy="260350"/>
          </a:xfrm>
          <a:prstGeom prst="rect">
            <a:avLst/>
          </a:prstGeom>
          <a:solidFill>
            <a:srgbClr val="002A5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897813"/>
            <a:ext cx="15240000" cy="674687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96900"/>
            <a:ext cx="113982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17713"/>
            <a:ext cx="137160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35438" y="8215313"/>
            <a:ext cx="69532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ctr" anchorCtr="0" compatLnSpc="1">
            <a:prstTxWarp prst="textNoShape">
              <a:avLst/>
            </a:prstTxWarp>
          </a:bodyPr>
          <a:lstStyle>
            <a:lvl1pPr algn="ctr" defTabSz="1360488">
              <a:defRPr sz="1500">
                <a:solidFill>
                  <a:srgbClr val="808080"/>
                </a:solidFill>
              </a:defRPr>
            </a:lvl1pPr>
          </a:lstStyle>
          <a:p>
            <a:r>
              <a:rPr lang="en-GB" altLang="en-US"/>
              <a:t>enter your 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684250" y="8215313"/>
            <a:ext cx="7937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ctr" anchorCtr="0" compatLnSpc="1">
            <a:prstTxWarp prst="textNoShape">
              <a:avLst/>
            </a:prstTxWarp>
          </a:bodyPr>
          <a:lstStyle>
            <a:lvl1pPr algn="r" defTabSz="1360488">
              <a:defRPr sz="1500">
                <a:solidFill>
                  <a:srgbClr val="808080"/>
                </a:solidFill>
              </a:defRPr>
            </a:lvl1pPr>
          </a:lstStyle>
          <a:p>
            <a:fld id="{61F1549D-80B5-4647-9270-2AAD93775E4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41" name="Picture 17" descr="ecl-logo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50" y="-58738"/>
            <a:ext cx="1257300" cy="13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sesar-logo-pp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7967663"/>
            <a:ext cx="965200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+mj-lt"/>
          <a:ea typeface="+mj-ea"/>
          <a:cs typeface="+mj-cs"/>
        </a:defRPr>
      </a:lvl1pPr>
      <a:lvl2pPr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2pPr>
      <a:lvl3pPr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3pPr>
      <a:lvl4pPr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4pPr>
      <a:lvl5pPr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5pPr>
      <a:lvl6pPr marL="457200"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6pPr>
      <a:lvl7pPr marL="914400"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7pPr>
      <a:lvl8pPr marL="1371600"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8pPr>
      <a:lvl9pPr marL="1828800" algn="l" defTabSz="1360488" rtl="0" fontAlgn="base">
        <a:spcBef>
          <a:spcPct val="0"/>
        </a:spcBef>
        <a:spcAft>
          <a:spcPct val="0"/>
        </a:spcAft>
        <a:defRPr sz="3000">
          <a:solidFill>
            <a:srgbClr val="003366"/>
          </a:solidFill>
          <a:latin typeface="Arial" charset="0"/>
        </a:defRPr>
      </a:lvl9pPr>
    </p:titleStyle>
    <p:bodyStyle>
      <a:lvl1pPr marL="509588" indent="-509588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104900" indent="-423863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700213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2381250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3060700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3517900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975100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4432300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889500" indent="-339725" algn="l" defTabSz="1360488" rtl="0" fontAlgn="base">
        <a:spcBef>
          <a:spcPct val="20000"/>
        </a:spcBef>
        <a:spcAft>
          <a:spcPct val="0"/>
        </a:spcAft>
        <a:buClr>
          <a:srgbClr val="3399CC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sarju.eu/swim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mailto:swim@eurocontrol.int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://www.swim.aero/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sesarju.eu/masterclas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xxm.aero/" TargetMode="Externa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45.png"/><Relationship Id="rId3" Type="http://schemas.openxmlformats.org/officeDocument/2006/relationships/hyperlink" Target="http://www.sesarju.eu/swim" TargetMode="External"/><Relationship Id="rId21" Type="http://schemas.openxmlformats.org/officeDocument/2006/relationships/image" Target="../media/image42.png"/><Relationship Id="rId7" Type="http://schemas.openxmlformats.org/officeDocument/2006/relationships/hyperlink" Target="http://www.aixm.aero/" TargetMode="External"/><Relationship Id="rId12" Type="http://schemas.openxmlformats.org/officeDocument/2006/relationships/hyperlink" Target="http://www.icao.int/airnavigation/IMP/Pages/default.aspx" TargetMode="Externa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1.vml"/><Relationship Id="rId6" Type="http://schemas.openxmlformats.org/officeDocument/2006/relationships/hyperlink" Target="http://www.aidx.aero/" TargetMode="External"/><Relationship Id="rId11" Type="http://schemas.openxmlformats.org/officeDocument/2006/relationships/hyperlink" Target="http://im.eurocontrol.int/wiki" TargetMode="External"/><Relationship Id="rId5" Type="http://schemas.openxmlformats.org/officeDocument/2006/relationships/hyperlink" Target="mailto:swim@sesarju.eu" TargetMode="External"/><Relationship Id="rId15" Type="http://schemas.openxmlformats.org/officeDocument/2006/relationships/oleObject" Target="../embeddings/oleObject2.bin"/><Relationship Id="rId10" Type="http://schemas.openxmlformats.org/officeDocument/2006/relationships/hyperlink" Target="http://www.eurocontrol.int/im" TargetMode="External"/><Relationship Id="rId19" Type="http://schemas.openxmlformats.org/officeDocument/2006/relationships/image" Target="../media/image46.png"/><Relationship Id="rId4" Type="http://schemas.openxmlformats.org/officeDocument/2006/relationships/hyperlink" Target="http://www.linkedin.com/groups?gid=3748809&amp;trk=hb_side_g" TargetMode="External"/><Relationship Id="rId9" Type="http://schemas.openxmlformats.org/officeDocument/2006/relationships/hyperlink" Target="http://www.fixm.aero/" TargetMode="External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0" y="2335213"/>
            <a:ext cx="12954000" cy="1836737"/>
          </a:xfrm>
        </p:spPr>
        <p:txBody>
          <a:bodyPr/>
          <a:lstStyle/>
          <a:p>
            <a:r>
              <a:rPr lang="en-US" altLang="en-US" dirty="0" smtClean="0"/>
              <a:t>System Wide Information Management</a:t>
            </a:r>
            <a:endParaRPr lang="en-US" altLang="en-US" dirty="0"/>
          </a:p>
        </p:txBody>
      </p:sp>
      <p:sp>
        <p:nvSpPr>
          <p:cNvPr id="122903" name="Rectangle 2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366000" y="7135813"/>
            <a:ext cx="67786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8" tIns="68034" rIns="136068" bIns="68034">
            <a:spAutoFit/>
          </a:bodyPr>
          <a:lstStyle>
            <a:lvl1pPr defTabSz="1360488">
              <a:defRPr>
                <a:solidFill>
                  <a:schemeClr val="tx1"/>
                </a:solidFill>
                <a:latin typeface="Arial" charset="0"/>
              </a:defRPr>
            </a:lvl1pPr>
            <a:lvl2pPr marL="681038" defTabSz="1360488">
              <a:defRPr>
                <a:solidFill>
                  <a:schemeClr val="tx1"/>
                </a:solidFill>
                <a:latin typeface="Arial" charset="0"/>
              </a:defRPr>
            </a:lvl2pPr>
            <a:lvl3pPr marL="1360488" defTabSz="1360488">
              <a:defRPr>
                <a:solidFill>
                  <a:schemeClr val="tx1"/>
                </a:solidFill>
                <a:latin typeface="Arial" charset="0"/>
              </a:defRPr>
            </a:lvl3pPr>
            <a:lvl4pPr marL="2041525" defTabSz="1360488">
              <a:defRPr>
                <a:solidFill>
                  <a:schemeClr val="tx1"/>
                </a:solidFill>
                <a:latin typeface="Arial" charset="0"/>
              </a:defRPr>
            </a:lvl4pPr>
            <a:lvl5pPr marL="2720975" defTabSz="1360488">
              <a:defRPr>
                <a:solidFill>
                  <a:schemeClr val="tx1"/>
                </a:solidFill>
                <a:latin typeface="Arial" charset="0"/>
              </a:defRPr>
            </a:lvl5pPr>
            <a:lvl6pPr marL="31781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6353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0925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549775" defTabSz="136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25000"/>
              </a:spcBef>
            </a:pPr>
            <a:r>
              <a:rPr lang="en-GB" altLang="en-US" sz="2100" dirty="0" smtClean="0">
                <a:solidFill>
                  <a:schemeClr val="bg1"/>
                </a:solidFill>
              </a:rPr>
              <a:t>Dirk Janssens</a:t>
            </a:r>
            <a:endParaRPr lang="en-GB" altLang="en-US" sz="2100" dirty="0">
              <a:solidFill>
                <a:schemeClr val="bg1"/>
              </a:solidFill>
            </a:endParaRPr>
          </a:p>
          <a:p>
            <a:pPr algn="r">
              <a:spcBef>
                <a:spcPct val="25000"/>
              </a:spcBef>
            </a:pPr>
            <a:r>
              <a:rPr lang="fr-BE" altLang="en-US" sz="1700" dirty="0" smtClean="0">
                <a:solidFill>
                  <a:srgbClr val="3399CC"/>
                </a:solidFill>
              </a:rPr>
              <a:t>SESAR SWIM Exploitation Project Manager</a:t>
            </a:r>
            <a:endParaRPr lang="en-GB" altLang="en-US" sz="1700" dirty="0">
              <a:solidFill>
                <a:srgbClr val="3399CC"/>
              </a:solidFill>
            </a:endParaRPr>
          </a:p>
          <a:p>
            <a:pPr algn="r">
              <a:spcBef>
                <a:spcPct val="25000"/>
              </a:spcBef>
            </a:pPr>
            <a:r>
              <a:rPr lang="en-GB" altLang="en-US" sz="1700" dirty="0" smtClean="0">
                <a:solidFill>
                  <a:schemeClr val="bg1"/>
                </a:solidFill>
              </a:rPr>
              <a:t>08 April 2015</a:t>
            </a:r>
            <a:endParaRPr lang="en-GB" alt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869334" y="702395"/>
            <a:ext cx="4142958" cy="7472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Services</a:t>
            </a:r>
            <a:endParaRPr lang="en-GB" alt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idx="1"/>
          </p:nvPr>
        </p:nvSpPr>
        <p:spPr>
          <a:xfrm>
            <a:off x="762000" y="1347885"/>
            <a:ext cx="13716000" cy="6538768"/>
          </a:xfrm>
        </p:spPr>
        <p:txBody>
          <a:bodyPr/>
          <a:lstStyle/>
          <a:p>
            <a:pPr>
              <a:spcAft>
                <a:spcPts val="893"/>
              </a:spcAft>
            </a:pPr>
            <a:r>
              <a:rPr lang="en-US" altLang="en-US" sz="2800" dirty="0"/>
              <a:t>More and </a:t>
            </a:r>
            <a:r>
              <a:rPr lang="en-US" altLang="en-US" sz="2800" dirty="0" smtClean="0"/>
              <a:t>more services </a:t>
            </a:r>
            <a:r>
              <a:rPr lang="en-US" altLang="en-US" sz="2800" dirty="0"/>
              <a:t>being </a:t>
            </a:r>
            <a:r>
              <a:rPr lang="en-US" altLang="en-US" sz="2800" b="1" u="sng" dirty="0"/>
              <a:t>Developed &amp; Deployed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Towards </a:t>
            </a:r>
            <a:r>
              <a:rPr lang="en-US" altLang="en-US" sz="2800" dirty="0"/>
              <a:t>a true </a:t>
            </a:r>
            <a:r>
              <a:rPr lang="en-US" altLang="en-US" sz="2800" b="1" u="sng" dirty="0"/>
              <a:t>business transformation</a:t>
            </a:r>
            <a:r>
              <a:rPr lang="en-US" altLang="en-US" sz="2800" dirty="0"/>
              <a:t> !</a:t>
            </a:r>
          </a:p>
          <a:p>
            <a:endParaRPr lang="en-US" altLang="en-US" sz="2800" b="1" u="sng" dirty="0" smtClean="0"/>
          </a:p>
          <a:p>
            <a:r>
              <a:rPr lang="en-US" altLang="en-US" sz="2800" b="1" u="sng" dirty="0" smtClean="0"/>
              <a:t>Need </a:t>
            </a:r>
            <a:r>
              <a:rPr lang="en-US" altLang="en-US" sz="2800" b="1" u="sng" dirty="0"/>
              <a:t>for more Practical</a:t>
            </a:r>
            <a:r>
              <a:rPr lang="en-US" altLang="en-US" sz="2800" dirty="0"/>
              <a:t> Global Coordination</a:t>
            </a:r>
          </a:p>
          <a:p>
            <a:pPr marL="0" indent="0">
              <a:buNone/>
            </a:pPr>
            <a:r>
              <a:rPr lang="en-US" altLang="en-US" sz="2800" dirty="0"/>
              <a:t>      (Service </a:t>
            </a:r>
            <a:r>
              <a:rPr lang="en-US" altLang="en-US" sz="2800" dirty="0" err="1"/>
              <a:t>Harmonisation</a:t>
            </a:r>
            <a:r>
              <a:rPr lang="en-US" altLang="en-US" sz="2800" dirty="0"/>
              <a:t>, Registry Discovery, </a:t>
            </a:r>
            <a:r>
              <a:rPr lang="en-US" altLang="en-US" sz="2800" dirty="0" smtClean="0"/>
              <a:t>…).</a:t>
            </a:r>
            <a:endParaRPr lang="en-US" altLang="en-US" sz="2800" dirty="0"/>
          </a:p>
          <a:p>
            <a:endParaRPr lang="en-US" altLang="en-US" sz="32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57" y="6286500"/>
            <a:ext cx="1315743" cy="81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56" y="6286500"/>
            <a:ext cx="705842" cy="54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1090389"/>
            <a:ext cx="3479800" cy="260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08000" y="166542"/>
            <a:ext cx="2045017" cy="1071709"/>
            <a:chOff x="230948" y="3242508"/>
            <a:chExt cx="3805793" cy="2567859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48" y="3242508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Oval 36"/>
            <p:cNvSpPr/>
            <p:nvPr/>
          </p:nvSpPr>
          <p:spPr>
            <a:xfrm>
              <a:off x="230948" y="3722329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7592785"/>
            <a:ext cx="2032000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78635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5209822"/>
            <a:ext cx="13804900" cy="28728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776" y="609600"/>
            <a:ext cx="8757708" cy="81391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Technical Infrastructure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62000" y="2000250"/>
            <a:ext cx="14185900" cy="6267449"/>
          </a:xfrm>
        </p:spPr>
        <p:txBody>
          <a:bodyPr>
            <a:normAutofit/>
          </a:bodyPr>
          <a:lstStyle/>
          <a:p>
            <a:r>
              <a:rPr lang="en-US" sz="3000" dirty="0"/>
              <a:t>IT is found to be </a:t>
            </a:r>
            <a:r>
              <a:rPr lang="en-US" sz="3000" b="1" u="sng" dirty="0"/>
              <a:t>mature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Mostly an issue of </a:t>
            </a:r>
            <a:r>
              <a:rPr lang="en-US" sz="3000" b="1" u="sng" dirty="0"/>
              <a:t>agreeing</a:t>
            </a:r>
            <a:r>
              <a:rPr lang="en-US" sz="3000" dirty="0"/>
              <a:t> on used (open) standards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dirty="0"/>
              <a:t>Through so called </a:t>
            </a:r>
            <a:r>
              <a:rPr lang="en-US" sz="3000" b="1" u="sng" dirty="0"/>
              <a:t>Technical Profiles </a:t>
            </a:r>
            <a:r>
              <a:rPr lang="en-US" sz="3000" dirty="0"/>
              <a:t>(Yellow / Blue / …)</a:t>
            </a:r>
          </a:p>
          <a:p>
            <a:pPr marL="0" indent="0">
              <a:buNone/>
            </a:pPr>
            <a:r>
              <a:rPr lang="en-US" dirty="0"/>
              <a:t>        E.g. Yellow = </a:t>
            </a:r>
            <a:r>
              <a:rPr lang="en-US" dirty="0">
                <a:solidFill>
                  <a:srgbClr val="FF0000"/>
                </a:solidFill>
              </a:rPr>
              <a:t>SOAP1.1/1.2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WSDL1.1</a:t>
            </a:r>
            <a:r>
              <a:rPr lang="en-US" i="1" dirty="0"/>
              <a:t>/2.0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WSI1.2</a:t>
            </a:r>
            <a:r>
              <a:rPr lang="en-US" i="1" dirty="0"/>
              <a:t>/2.0</a:t>
            </a:r>
            <a:r>
              <a:rPr lang="en-US" dirty="0"/>
              <a:t>, </a:t>
            </a:r>
            <a:r>
              <a:rPr lang="en-US" i="1" dirty="0"/>
              <a:t>WS-Security1.1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SSLv3/TLS1.0</a:t>
            </a:r>
            <a:r>
              <a:rPr lang="en-US" i="1" dirty="0"/>
              <a:t>/1.1/1.2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PKI x.509v3</a:t>
            </a:r>
            <a:r>
              <a:rPr lang="en-US" dirty="0"/>
              <a:t>, </a:t>
            </a:r>
            <a:r>
              <a:rPr lang="en-US" i="1" dirty="0"/>
              <a:t>XML-Encryption, XML-Signature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ECRYPT II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XML 1.0/1.1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XML-Schema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i="1" dirty="0"/>
              <a:t>        WFS/WMS/…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HTTP/1.1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HTTP-GET</a:t>
            </a:r>
            <a:r>
              <a:rPr lang="en-US" i="1" dirty="0"/>
              <a:t>/POST</a:t>
            </a:r>
            <a:r>
              <a:rPr lang="en-US" dirty="0"/>
              <a:t>, </a:t>
            </a:r>
            <a:r>
              <a:rPr lang="en-US" i="1" dirty="0"/>
              <a:t>MTOM</a:t>
            </a:r>
            <a:r>
              <a:rPr lang="en-US" dirty="0"/>
              <a:t>, …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is core, </a:t>
            </a:r>
            <a:r>
              <a:rPr lang="en-US" i="1" dirty="0"/>
              <a:t>rest </a:t>
            </a:r>
            <a:r>
              <a:rPr lang="en-US" dirty="0"/>
              <a:t>is optional for </a:t>
            </a:r>
            <a:r>
              <a:rPr lang="en-US" dirty="0" smtClean="0"/>
              <a:t>Provider</a:t>
            </a:r>
            <a:r>
              <a:rPr lang="en-US" dirty="0"/>
              <a:t>)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92" y="1146891"/>
            <a:ext cx="4246703" cy="21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359252" y="2199655"/>
            <a:ext cx="1440160" cy="34561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119559" y="2122391"/>
            <a:ext cx="1966400" cy="599056"/>
          </a:xfrm>
          <a:prstGeom prst="rect">
            <a:avLst/>
          </a:prstGeom>
          <a:noFill/>
        </p:spPr>
        <p:txBody>
          <a:bodyPr wrap="none" lIns="136063" tIns="68031" rIns="136063" bIns="6803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IT in ATM</a:t>
            </a:r>
            <a:endParaRPr lang="en-GB" sz="3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9799413" y="2372460"/>
            <a:ext cx="1320146" cy="494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385" y="3236176"/>
            <a:ext cx="1071757" cy="75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 descr="data:image/jpeg;base64,/9j/4AAQSkZJRgABAQAAAQABAAD/2wCEAAkGBggGEAkIBwgTFQkVFRcRERUVDRoTGhwXGBgYIBgXEhcgJyYjIBkjJR4eIDMgKCcpLDguIR4xNzw2OSYrLDUBCQoKBQUFDQUFDSkYEhgpKSkpKSkpKSkpKSkpKSkpKSkpKSkpKSkpKSkpKSkpKSkpKSkpKSkpKSkpKSkpKSkpKf/AABEIAL0BCwMBIgACEQEDEQH/xAAcAAEAAwEAAwEAAAAAAAAAAAAABgcIBQIDBAH/xABAEAABAwIBBwcJBwMFAAAAAAAAAQIDBAURBgcWFyFVkRIxUVRhk9EIExQiMkFCcYEVIyRygqHBUmKyM0Vjg5L/xAAUAQEAAAAAAAAAAAAAAAAAAAAA/8QAFBEBAAAAAAAAAAAAAAAAAAAAAP/aAAwDAQACEQMRAD8A8wVFpffN4v4J4DS++bxfwTwAt0FRaX3zeL+CeA0vvm8X8E8ALdBUWl983i/gngNL75vF/BPAC3QVFpffN4v4J4DS++bxfwTwAt0FRaX3zeL+CeB0rDnGu1nlbPUtjqIOZ8c0aKipj8Lk2td28UUCywSzIjKrInLhEjpKOKOvwxdBIxEd82LzPT5bebFExJfozZ92xd2gFSAtvRmz7ti7tBozZ92xd2gFSAtvRmz7ti7tBozZ92xd2gFSAtvRmz7ti7tBozZ92xd2gFSAtvRmz7ti7tBozZ92xd2gFSAtvRmz7ti7tBozZ92xd2gFSAtaqsdgomSVFXRwMgaiue9zWtaiJzq5V2IhTeXeduw0vnKHJC1Qvl2tWofCnJRf+Fi+1+ZdnYoH3AqPTC+L/uLuDfA/NL75vF/BPAC3QVFpffN4v4J4DS++bxfwTwAt0FRaX3zeL+CeA0vvm8X8E8ALdBUWl983i/gngNL75vF/BPAC3QVFpffN4v4J4DS++bxfwTwA44AAAAAAAAAAAADyilfC5kkT1bI1Uc1UXBUVOZUX3KW9kFn8rbb5uhyrRZqXY1J0T7xvbInxp2+1z85T4A25RVtPco4auima+ne1HMc1cUVF5lQ95nrMPnC+yJkyaucv4OZ2NO5ztjJV+Dsa/wDy/MpoUAAAAAAAAARnL3L23ZA0/pdb69S/FsEKOwc9yc+33MTFMXYbMU51VEO9cK+ntcU9bWyo2njar3uX3NRMVMj5fZZ1OXFbPcpsUp/YgjVfYjTmT8y869q9GAHsyzziXzLd7nXKpwpEXGOBnqxt6MU+Jf7nYrz4YJsIwAAAAAAAAAAAAAAAAAAAAAAAAAAAAAAAfrXKxUc1cHJtRU/g1fmlywkyytsFTVOxrol8xOv9Tmoio/8AUioq9uJk8ubybLr5qovFrc5fvI2TNTHZjG5Wuw7V5acOwC/QAAAAAAAUh5RmVcsSUOTdNJgx7fSKhOlOVhE3Hoxa5yp0o0osmeeG7fa95u70kxjjckDezzbUa5E/Vyl+pDAAAAAAAAAAAAAAAAAAAAAAAAAAAAAAAAABafk8W6pqLnPWRNX0eKBySL7sXqiMb81wVf0qVYaC8mypgdR3embh6Q2dr3dPJcxEb9MWu/cC4QAAAAAAAZJzq2Coyeu11iqNrZZHVUTulkrnOTguLfm1SJFqeUVcUqrnS0bMMIadqO6eU9znKi/Tk8VKrAAAAAAAAAAAAAAAAAAAAAAAAAAAAAAAAAFreTrdlpLlVW9zk83PAuCdL41RUw/SryqSQ5vbt9iXSy1vwpM1rtvwv9Ry8HKBsIAAAAAAOZlNdUsdFcrkvPFDJInarWqqJ9VwAylnEuv23db1WfCszmN24+rH6jV+qNRSOAAAAAAAAAAAAAAAAAAAAAAAAAAAAAAAAAAADqZL0ja+utFK5PVkqIY1+TpGp/IGzIeVyY+X7WCY/PA8wAAAAEUzqxPms19bGu3zKu+jVRV/ZFJWcvKiibcqG7UblwSSnljx6OUxyYgYwAAAAAAAAAAAAAAAAAAAAAAAAAAAAAAAAAAA+q1XCS0z0dwgRPOxSMmbjzYscjkx4HygDaWT18pcpaWkutA7GCVqOTbtRfia7+5q4ovainRM/wDk+5b+gzSZM1sn3EyrJTKvukRPWZ2I5Ex+adLjQAAAACvs9WWSZL26Wlp3/j6pHQx7dqMVPvH9OxFwRelydBPppo6dr5pnokbUVzlVcERETFVXsMjZxssJctq+quHKX0RF83TtX3Rt5lw6XbXL2rh7gIwAAAAAAAAAAAAAAAAAAAAAAAAAAAAAAAAAAAAA9tLUy0T4qmmkVszHI9jk50c1cUVO1FNd5v8AK+HLagpbnHgk/wDpztRfZlb7SfJdjk7FQx+Wl5PmUUtvuTrQr19HqWO9X3ecjarkd2eqjk4AaRAAFRZ/8t/sunjycopPxU6cqfBdrYUX2fm9Uw+SO6TPJ3svLpNebneayd+Llne1vYxjlaxPo1EQ4IAAAAAAAAAAAAAAAAAAAAAAAAAAAAAAAAAAAAD3UVHPcZIKSkiV1RI5I2NTnVzlwRE+oHpLMzFZMXStudFeWUrkt0KSK+VzVRqq6N7EbGvxOxXaicyIvYWLkBmMteT6RVuULG1Fx2LyFTGJi9CN+Ne12zmwT3lota1iI1jURqbEREw4AfoAAy1nEzYZQZP1NfWtoXy210j5GSxt5aI1yqv3qJtaqJzqqYdpATcZV+crMxbso2T3KxRJDdkRz1a1qIyVedUc33PX+pPeu3HnQM2AAAAAAAAAAAAAAAAAAAAAAAAAAAAAAAAAAATbMxAs98syIzFEWRy7ObCKTav1w/YhJYGYu4LRXqhjSPFJWSwr2eorsU/8YfJVA1GAAAAAAADFeUFItBV3KlcmCxzSxqn5XuT+D4Dq5VPqpa67SV8SsqnTyukavucr1VUOUAAAAAAAAAAAAAAAAAAAAAAAAAAAAAAAAANI5iMiaW0UMN+nhxuNQiqjlTa2LHBrWdHKw5Sr2onuM3G1bFbmWeloLfGnqxRRxJ+lqJ/AH3AAAAAAAApPyjcmKdIqHKGCHCo5fo8yo32mq1VYr/lyVTHtROgog1jnftv2nZbzH8TGJMn/AFua5f2RUMnAAAAAAAAAAAAAAAAAWJq0oeuy8GjVpQ9dl4NJiAIdq0oeuy8GjVpQ9dl4NJiAIdq0oeuy8GjVpQ9dl4NJiAIdq0oeuy8GjVpQ9dl4NJiAIdq0oeuy8GjVpQ9dl4NJiAIdq0oeuy8GjVpQ9dl4NJiAIpRZvaGjlp6n0mR3Ie1/JVG4LyVRcF7F5i3dZU+7m98vgQ0ATLWVPu5vfL4DWVPu5vfL4ENAEy1lT7ub3y+A1lT7ub3y+BDQBMtZU+7m98vgNZU+7m98vgQ0ASe75cPvNPWW6e3tSKaN8LlSVcUR7Vaqps59pU+rSh67LwaTEAQ7VpQ9dl4NGrSh67LwaTEAQ7VpQ9dl4NGrSh67LwaTEAQ7VpQ9dl4NGrSh67LwaTEAQ7VpQ9dl4NGrSh67LwaTEAQ7VpQ9dl4NGrSh67LwaTEAQ7VpQ9dl4NGrSh67LwaTEAf/2Q=="/>
          <p:cNvSpPr>
            <a:spLocks noChangeAspect="1" noChangeArrowheads="1"/>
          </p:cNvSpPr>
          <p:nvPr/>
        </p:nvSpPr>
        <p:spPr bwMode="auto">
          <a:xfrm>
            <a:off x="259292" y="-180578"/>
            <a:ext cx="508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6063" tIns="68031" rIns="136063" bIns="6803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8" b="7894"/>
          <a:stretch/>
        </p:blipFill>
        <p:spPr bwMode="auto">
          <a:xfrm>
            <a:off x="10967262" y="4516244"/>
            <a:ext cx="1363452" cy="6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92791" y="7293257"/>
            <a:ext cx="3132745" cy="506723"/>
          </a:xfrm>
          <a:prstGeom prst="rect">
            <a:avLst/>
          </a:prstGeom>
          <a:solidFill>
            <a:srgbClr val="FFC000"/>
          </a:solidFill>
          <a:ln w="15875">
            <a:solidFill>
              <a:schemeClr val="accent1">
                <a:shade val="50000"/>
              </a:schemeClr>
            </a:solidFill>
          </a:ln>
        </p:spPr>
        <p:txBody>
          <a:bodyPr wrap="none" lIns="136063" tIns="68031" rIns="136063" bIns="68031" rtlCol="0">
            <a:spAutoFit/>
          </a:bodyPr>
          <a:lstStyle/>
          <a:p>
            <a:r>
              <a:rPr lang="en-GB" sz="2400" b="1" dirty="0"/>
              <a:t>Pub/Sub : AMQP1.0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8144" y="232889"/>
            <a:ext cx="2048392" cy="952500"/>
            <a:chOff x="447365" y="533400"/>
            <a:chExt cx="3805793" cy="256785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65" y="53340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447365" y="1817329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65265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 animBg="1"/>
      <p:bldP spid="6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750" y="605742"/>
            <a:ext cx="7112000" cy="82300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Governance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927200" y="1524001"/>
            <a:ext cx="14058800" cy="5619749"/>
          </a:xfrm>
        </p:spPr>
        <p:txBody>
          <a:bodyPr/>
          <a:lstStyle/>
          <a:p>
            <a:r>
              <a:rPr lang="en-US" sz="3000" b="1" u="sng" dirty="0"/>
              <a:t>SWIM Compliance</a:t>
            </a:r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pPr lvl="1"/>
            <a:endParaRPr lang="en-US" sz="2700" dirty="0"/>
          </a:p>
          <a:p>
            <a:endParaRPr lang="en-US" sz="3600" dirty="0"/>
          </a:p>
          <a:p>
            <a:pPr marL="680314" lvl="1" indent="0">
              <a:buNone/>
            </a:pPr>
            <a:r>
              <a:rPr lang="en-US" sz="2700" b="1" i="1" dirty="0"/>
              <a:t>Supported by automated tools. E.g. </a:t>
            </a:r>
            <a:r>
              <a:rPr lang="en-US" sz="2700" b="1" i="1" u="sng" dirty="0"/>
              <a:t>AIXM Business Rules validator</a:t>
            </a:r>
          </a:p>
          <a:p>
            <a:endParaRPr lang="en-US" sz="3600" dirty="0"/>
          </a:p>
          <a:p>
            <a:r>
              <a:rPr lang="en-US" sz="3000" dirty="0"/>
              <a:t>Increased focus on </a:t>
            </a:r>
            <a:r>
              <a:rPr lang="en-US" sz="3000" b="1" u="sng" dirty="0"/>
              <a:t>security</a:t>
            </a:r>
          </a:p>
          <a:p>
            <a:endParaRPr lang="en-US" sz="3600" dirty="0"/>
          </a:p>
          <a:p>
            <a:r>
              <a:rPr lang="en-US" sz="3000" dirty="0"/>
              <a:t>ICAO </a:t>
            </a:r>
            <a:r>
              <a:rPr lang="en-US" sz="3000" b="1" u="sng" dirty="0"/>
              <a:t>Global Interoperability Framework </a:t>
            </a:r>
            <a:r>
              <a:rPr lang="en-US" sz="3000" dirty="0"/>
              <a:t>(ICAO GIF</a:t>
            </a:r>
            <a:r>
              <a:rPr lang="en-US" sz="3000" dirty="0" smtClean="0"/>
              <a:t>).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23" y="5729300"/>
            <a:ext cx="1803478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25619" r="22277" b="11563"/>
          <a:stretch/>
        </p:blipFill>
        <p:spPr bwMode="auto">
          <a:xfrm>
            <a:off x="11275802" y="6807200"/>
            <a:ext cx="2020510" cy="10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66340"/>
              </p:ext>
            </p:extLst>
          </p:nvPr>
        </p:nvGraphicFramePr>
        <p:xfrm>
          <a:off x="1689200" y="2231621"/>
          <a:ext cx="11070353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942353"/>
                <a:gridCol w="3048000"/>
              </a:tblGrid>
              <a:tr h="463550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Ready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Compatible    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Compliant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AIRM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Entities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dirty="0" smtClean="0"/>
                        <a:t>+Properties &amp; Relations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+ Constraints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Services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2300" dirty="0" smtClean="0"/>
                        <a:t>Increased Service Description mapping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Techno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>
                  <a:txBody>
                    <a:bodyPr/>
                    <a:lstStyle/>
                    <a:p>
                      <a:r>
                        <a:rPr lang="en-GB" sz="2300" dirty="0" smtClean="0"/>
                        <a:t>Partial Profile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300" dirty="0" smtClean="0"/>
                        <a:t>Full Profile</a:t>
                      </a:r>
                      <a:endParaRPr lang="en-GB" sz="2300" dirty="0"/>
                    </a:p>
                  </a:txBody>
                  <a:tcPr marL="152400" marR="152400" marT="57150" marB="5715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68" y="2044391"/>
            <a:ext cx="638968" cy="3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609" y="2058620"/>
            <a:ext cx="628805" cy="31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658" y="2059768"/>
            <a:ext cx="628805" cy="32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976" y="2072267"/>
            <a:ext cx="631028" cy="3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102200" y="2041183"/>
            <a:ext cx="3175000" cy="2204132"/>
          </a:xfrm>
          <a:prstGeom prst="ellipse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Legacy</a:t>
            </a:r>
          </a:p>
        </p:txBody>
      </p:sp>
      <p:sp>
        <p:nvSpPr>
          <p:cNvPr id="16" name="Oval 15"/>
          <p:cNvSpPr/>
          <p:nvPr/>
        </p:nvSpPr>
        <p:spPr>
          <a:xfrm>
            <a:off x="6261199" y="2010982"/>
            <a:ext cx="6024858" cy="2204132"/>
          </a:xfrm>
          <a:prstGeom prst="ellipse">
            <a:avLst/>
          </a:prstGeom>
          <a:solidFill>
            <a:srgbClr val="FFC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New SWIM Services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1" y="189836"/>
            <a:ext cx="1794392" cy="857250"/>
            <a:chOff x="447365" y="533400"/>
            <a:chExt cx="3805793" cy="256785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65" y="53340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3733800" y="979130"/>
              <a:ext cx="495300" cy="1600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7592785"/>
            <a:ext cx="2032000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22159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4498" y="334376"/>
            <a:ext cx="11414125" cy="11529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SESAR SWIM Outreach</a:t>
            </a:r>
            <a:endParaRPr lang="en-GB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2541817"/>
              </p:ext>
            </p:extLst>
          </p:nvPr>
        </p:nvGraphicFramePr>
        <p:xfrm>
          <a:off x="899254" y="1746250"/>
          <a:ext cx="12040773" cy="416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58336" y="6125766"/>
            <a:ext cx="7921625" cy="2065734"/>
            <a:chOff x="1619673" y="4221087"/>
            <a:chExt cx="4104456" cy="947281"/>
          </a:xfrm>
        </p:grpSpPr>
        <p:sp>
          <p:nvSpPr>
            <p:cNvPr id="7" name="Right Brace 6"/>
            <p:cNvSpPr/>
            <p:nvPr/>
          </p:nvSpPr>
          <p:spPr>
            <a:xfrm rot="5400000">
              <a:off x="3456170" y="2384590"/>
              <a:ext cx="431462" cy="4104456"/>
            </a:xfrm>
            <a:prstGeom prst="rightBrace">
              <a:avLst>
                <a:gd name="adj1" fmla="val 39266"/>
                <a:gd name="adj2" fmla="val 49829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2391" y="4725517"/>
              <a:ext cx="2494098" cy="44285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000" b="1" dirty="0">
                  <a:solidFill>
                    <a:schemeClr val="accent3">
                      <a:lumMod val="75000"/>
                    </a:schemeClr>
                  </a:solidFill>
                </a:rPr>
                <a:t>SESAR Work Programme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3219981" y="4105672"/>
            <a:ext cx="5159375" cy="450453"/>
          </a:xfrm>
          <a:prstGeom prst="ellipse">
            <a:avLst/>
          </a:prstGeom>
          <a:solidFill>
            <a:srgbClr val="CC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6063" tIns="68031" rIns="136063" bIns="680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SWIM Demos</a:t>
            </a:r>
          </a:p>
        </p:txBody>
      </p:sp>
      <p:sp>
        <p:nvSpPr>
          <p:cNvPr id="10" name="Oval 9"/>
          <p:cNvSpPr/>
          <p:nvPr/>
        </p:nvSpPr>
        <p:spPr>
          <a:xfrm>
            <a:off x="5860522" y="4648598"/>
            <a:ext cx="3598333" cy="539750"/>
          </a:xfrm>
          <a:prstGeom prst="ellipse">
            <a:avLst/>
          </a:prstGeom>
          <a:solidFill>
            <a:srgbClr val="CC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36063" tIns="68031" rIns="136063" bIns="680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SWIM Master classes</a:t>
            </a:r>
          </a:p>
        </p:txBody>
      </p:sp>
      <p:sp>
        <p:nvSpPr>
          <p:cNvPr id="11" name="Oval 10"/>
          <p:cNvSpPr/>
          <p:nvPr/>
        </p:nvSpPr>
        <p:spPr>
          <a:xfrm>
            <a:off x="8786730" y="6217344"/>
            <a:ext cx="2801937" cy="849311"/>
          </a:xfrm>
          <a:prstGeom prst="ellipse">
            <a:avLst/>
          </a:prstGeom>
          <a:solidFill>
            <a:srgbClr val="CC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/>
              <a:t>SESAR Demonstrations</a:t>
            </a:r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11588667" y="5276454"/>
            <a:ext cx="2032000" cy="809625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36063" tIns="68031" rIns="136063" bIns="6803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/>
              <a:t>iSWIM</a:t>
            </a:r>
            <a:endParaRPr lang="en-GB" sz="1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deployment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2350750" y="8215313"/>
            <a:ext cx="2159000" cy="337344"/>
          </a:xfrm>
        </p:spPr>
        <p:txBody>
          <a:bodyPr/>
          <a:lstStyle/>
          <a:p>
            <a:r>
              <a:rPr lang="en-GB" altLang="en-US"/>
              <a:t>Slide </a:t>
            </a:r>
            <a:fld id="{3C96C330-84C4-4B63-BD98-8C80ECEB3DC3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5" name="Oval 14"/>
          <p:cNvSpPr/>
          <p:nvPr/>
        </p:nvSpPr>
        <p:spPr>
          <a:xfrm>
            <a:off x="7769756" y="5256610"/>
            <a:ext cx="2801937" cy="849311"/>
          </a:xfrm>
          <a:prstGeom prst="ellipse">
            <a:avLst/>
          </a:prstGeom>
          <a:solidFill>
            <a:srgbClr val="CC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/>
              <a:t>SWIM Jumpstart</a:t>
            </a:r>
            <a:endParaRPr lang="en-GB" sz="1800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2364498" y="1589385"/>
            <a:ext cx="4811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3399CC"/>
                </a:solidFill>
              </a:rPr>
              <a:t>Increase awareness</a:t>
            </a:r>
          </a:p>
          <a:p>
            <a:pPr lvl="1"/>
            <a:r>
              <a:rPr lang="en-US" sz="2000" dirty="0" err="1">
                <a:solidFill>
                  <a:srgbClr val="3399CC"/>
                </a:solidFill>
              </a:rPr>
              <a:t>Accellerate</a:t>
            </a:r>
            <a:r>
              <a:rPr lang="en-US" sz="2000" dirty="0">
                <a:solidFill>
                  <a:srgbClr val="3399CC"/>
                </a:solidFill>
              </a:rPr>
              <a:t> the practical uptake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1001" y="189836"/>
            <a:ext cx="1794392" cy="857250"/>
            <a:chOff x="447365" y="533400"/>
            <a:chExt cx="3805793" cy="2567859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65" y="53340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3733800" y="979130"/>
              <a:ext cx="495300" cy="1600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187698" y="7477804"/>
            <a:ext cx="314581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BE" sz="1200" dirty="0">
                <a:solidFill>
                  <a:schemeClr val="tx2"/>
                </a:solidFill>
              </a:rPr>
              <a:t>More information</a:t>
            </a:r>
          </a:p>
          <a:p>
            <a:pPr lvl="1">
              <a:defRPr/>
            </a:pPr>
            <a:r>
              <a:rPr lang="fr-BE" sz="1200" dirty="0">
                <a:solidFill>
                  <a:schemeClr val="tx2"/>
                </a:solidFill>
                <a:hlinkClick r:id="rId8"/>
              </a:rPr>
              <a:t>www.sesarju.eu/swim</a:t>
            </a:r>
            <a:endParaRPr lang="fr-BE" sz="1200" dirty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fr-BE" sz="1200" dirty="0">
                <a:solidFill>
                  <a:schemeClr val="tx2"/>
                </a:solidFill>
                <a:hlinkClick r:id="rId9"/>
              </a:rPr>
              <a:t>www.sesarju.eu/masterclass</a:t>
            </a:r>
            <a:endParaRPr lang="fr-BE" sz="1200" dirty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fr-BE" sz="1200" dirty="0">
                <a:solidFill>
                  <a:schemeClr val="tx2"/>
                </a:solidFill>
                <a:hlinkClick r:id="rId10"/>
              </a:rPr>
              <a:t>www.swim.aero</a:t>
            </a:r>
            <a:r>
              <a:rPr lang="fr-BE" sz="1200" dirty="0">
                <a:solidFill>
                  <a:schemeClr val="tx2"/>
                </a:solidFill>
              </a:rPr>
              <a:t> </a:t>
            </a:r>
          </a:p>
          <a:p>
            <a:pPr lvl="1">
              <a:defRPr/>
            </a:pPr>
            <a:r>
              <a:rPr lang="fr-BE" sz="1200" dirty="0">
                <a:solidFill>
                  <a:schemeClr val="tx2"/>
                </a:solidFill>
                <a:hlinkClick r:id="rId11"/>
              </a:rPr>
              <a:t>Mail to : swim@eurocontrol.int</a:t>
            </a:r>
            <a:endParaRPr lang="fr-BE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96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22223 L -3.33333E-6 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533400"/>
            <a:ext cx="3302000" cy="92322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u="sng" dirty="0"/>
              <a:t>Conclusions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480"/>
            <a:ext cx="1966897" cy="10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190751"/>
            <a:ext cx="7747000" cy="392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8128000" y="5810250"/>
            <a:ext cx="6049910" cy="189865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More global trials / </a:t>
            </a:r>
            <a:r>
              <a:rPr lang="en-GB" b="1" dirty="0" smtClean="0">
                <a:solidFill>
                  <a:schemeClr val="tx1"/>
                </a:solidFill>
              </a:rPr>
              <a:t>demos, Master Classes </a:t>
            </a:r>
            <a:r>
              <a:rPr lang="en-GB" b="1" dirty="0" smtClean="0">
                <a:solidFill>
                  <a:schemeClr val="tx1"/>
                </a:solidFill>
              </a:rPr>
              <a:t>will further de-</a:t>
            </a:r>
            <a:r>
              <a:rPr lang="en-GB" b="1" dirty="0" err="1" smtClean="0">
                <a:solidFill>
                  <a:schemeClr val="tx1"/>
                </a:solidFill>
              </a:rPr>
              <a:t>mistify</a:t>
            </a:r>
            <a:r>
              <a:rPr lang="en-GB" b="1" dirty="0" smtClean="0">
                <a:solidFill>
                  <a:schemeClr val="tx1"/>
                </a:solidFill>
              </a:rPr>
              <a:t> and obtain more benefits </a:t>
            </a:r>
            <a:r>
              <a:rPr lang="en-GB" b="1" dirty="0" smtClean="0">
                <a:solidFill>
                  <a:schemeClr val="tx1"/>
                </a:solidFill>
              </a:rPr>
              <a:t>: join us !!!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208990" y="3360964"/>
            <a:ext cx="4904010" cy="1143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ICAO IM </a:t>
            </a:r>
            <a:r>
              <a:rPr lang="en-GB" b="1" dirty="0" smtClean="0">
                <a:solidFill>
                  <a:schemeClr val="tx1"/>
                </a:solidFill>
              </a:rPr>
              <a:t>Panel ++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24000" y="5810250"/>
            <a:ext cx="5412010" cy="13335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Services :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Need for more cooperation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26000" y="1292064"/>
            <a:ext cx="5842000" cy="1143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SWIM is a reality with impressive Benefits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0990" y="3333750"/>
            <a:ext cx="4904010" cy="11430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AIRM/XMs/… : Foundation of it all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7592785"/>
            <a:ext cx="2032000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437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7300" y="203201"/>
            <a:ext cx="11263527" cy="752944"/>
          </a:xfrm>
          <a:prstGeom prst="rect">
            <a:avLst/>
          </a:prstGeom>
        </p:spPr>
        <p:txBody>
          <a:bodyPr wrap="square" lIns="136063" tIns="68031" rIns="136063" bIns="68031">
            <a:spAutoFit/>
          </a:bodyPr>
          <a:lstStyle/>
          <a:p>
            <a:r>
              <a:rPr lang="en-US" sz="4000" b="1" dirty="0"/>
              <a:t>Contact Information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28710" y="1264010"/>
            <a:ext cx="12954000" cy="5143500"/>
          </a:xfrm>
          <a:prstGeom prst="rect">
            <a:avLst/>
          </a:prstGeom>
        </p:spPr>
        <p:txBody>
          <a:bodyPr vert="horz" lIns="136063" tIns="68031" rIns="136063" bIns="6803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700" b="1" dirty="0"/>
              <a:t>SESAR Joint Undertaking</a:t>
            </a:r>
          </a:p>
          <a:p>
            <a:pPr>
              <a:buFontTx/>
              <a:buNone/>
            </a:pPr>
            <a:r>
              <a:rPr lang="en-US" altLang="en-US" sz="1500" b="1" dirty="0"/>
              <a:t>	</a:t>
            </a:r>
            <a:r>
              <a:rPr lang="en-US" altLang="en-US" sz="1500" b="1" dirty="0">
                <a:hlinkClick r:id="rId3"/>
              </a:rPr>
              <a:t>www.sesarju.eu/swim</a:t>
            </a:r>
            <a:endParaRPr lang="en-US" altLang="en-US" sz="1500" b="1" dirty="0"/>
          </a:p>
          <a:p>
            <a:pPr>
              <a:buFont typeface="Arial" pitchFamily="34" charset="0"/>
              <a:buNone/>
            </a:pPr>
            <a:r>
              <a:rPr lang="en-US" altLang="en-US" sz="1500" b="1" dirty="0"/>
              <a:t>		         </a:t>
            </a:r>
            <a:r>
              <a:rPr lang="en-US" altLang="en-US" sz="1500" b="1" dirty="0" smtClean="0"/>
              <a:t>             </a:t>
            </a:r>
            <a:r>
              <a:rPr lang="en-GB" sz="700" dirty="0" smtClean="0">
                <a:hlinkClick r:id="rId4" tooltip="http://www.linkedin.com/groups?gid=3748809&amp;trk=hb_side_g"/>
              </a:rPr>
              <a:t>http</a:t>
            </a:r>
            <a:r>
              <a:rPr lang="en-GB" sz="700" dirty="0">
                <a:hlinkClick r:id="rId4" tooltip="http://www.linkedin.com/groups?gid=3748809&amp;trk=hb_side_g"/>
              </a:rPr>
              <a:t>://www.linkedin.com/groups?gid=3748809&amp;trk=hb_side_g</a:t>
            </a:r>
            <a:endParaRPr lang="en-GB" sz="700" dirty="0"/>
          </a:p>
          <a:p>
            <a:pPr>
              <a:buFont typeface="Arial" pitchFamily="34" charset="0"/>
              <a:buNone/>
            </a:pPr>
            <a:endParaRPr lang="en-GB" altLang="en-US" sz="700" b="1" dirty="0"/>
          </a:p>
          <a:p>
            <a:pPr>
              <a:buFont typeface="Arial" pitchFamily="34" charset="0"/>
              <a:buNone/>
            </a:pPr>
            <a:endParaRPr lang="en-GB" altLang="en-US" sz="700" b="1" dirty="0"/>
          </a:p>
          <a:p>
            <a:r>
              <a:rPr lang="en-US" altLang="en-US" sz="2700" b="1" smtClean="0"/>
              <a:t>Email</a:t>
            </a:r>
            <a:r>
              <a:rPr lang="en-US" altLang="en-US" sz="1500" b="1" smtClean="0"/>
              <a:t> </a:t>
            </a:r>
            <a:r>
              <a:rPr lang="en-US" altLang="en-US" sz="1500" b="1" dirty="0">
                <a:hlinkClick r:id="rId5"/>
              </a:rPr>
              <a:t>swim@sesarju.eu</a:t>
            </a:r>
            <a:endParaRPr lang="en-US" altLang="en-US" sz="1500" b="1" dirty="0"/>
          </a:p>
          <a:p>
            <a:pPr>
              <a:buFontTx/>
              <a:buNone/>
            </a:pPr>
            <a:endParaRPr lang="en-US" altLang="en-US" sz="1500" b="1" dirty="0"/>
          </a:p>
          <a:p>
            <a:r>
              <a:rPr lang="en-US" altLang="en-US" sz="2700" b="1" dirty="0"/>
              <a:t>Data Exchange models</a:t>
            </a:r>
          </a:p>
          <a:p>
            <a:pPr lvl="1"/>
            <a:r>
              <a:rPr lang="en-GB" altLang="en-US" sz="1500" i="1" dirty="0"/>
              <a:t>Aviation Information Data Exchange		</a:t>
            </a:r>
            <a:r>
              <a:rPr lang="en-GB" altLang="en-US" sz="1500" b="1" u="sng" dirty="0">
                <a:hlinkClick r:id="rId6"/>
              </a:rPr>
              <a:t>www.aidx.aero</a:t>
            </a:r>
            <a:r>
              <a:rPr lang="en-GB" altLang="en-US" sz="1500" i="1" dirty="0"/>
              <a:t> </a:t>
            </a:r>
          </a:p>
          <a:p>
            <a:pPr lvl="1"/>
            <a:r>
              <a:rPr lang="en-GB" altLang="en-US" sz="1500" i="1" dirty="0"/>
              <a:t>AIXM - Aeronautical Information Exchange Model   	</a:t>
            </a:r>
            <a:r>
              <a:rPr lang="en-US" altLang="en-US" sz="1500" b="1" u="sng" dirty="0">
                <a:hlinkClick r:id="rId7"/>
              </a:rPr>
              <a:t>www.aixm.aero</a:t>
            </a:r>
          </a:p>
          <a:p>
            <a:pPr lvl="1"/>
            <a:r>
              <a:rPr lang="en-GB" altLang="en-US" sz="1500" i="1" dirty="0"/>
              <a:t>WXXM – Weather Information Exchange Model      	</a:t>
            </a:r>
            <a:r>
              <a:rPr lang="en-US" altLang="en-US" sz="1500" b="1" u="sng" dirty="0">
                <a:hlinkClick r:id="rId8"/>
              </a:rPr>
              <a:t>www.wxxm.aero</a:t>
            </a:r>
          </a:p>
          <a:p>
            <a:pPr lvl="1"/>
            <a:r>
              <a:rPr lang="en-US" altLang="en-US" sz="1500" i="1" dirty="0"/>
              <a:t>FIXM - Flight Information Exchange Model	</a:t>
            </a:r>
            <a:r>
              <a:rPr lang="en-US" altLang="en-US" sz="1500" b="1" u="sng" dirty="0">
                <a:hlinkClick r:id=""/>
              </a:rPr>
              <a:t>www.fixm.aero</a:t>
            </a:r>
          </a:p>
          <a:p>
            <a:pPr lvl="1"/>
            <a:endParaRPr lang="en-US" altLang="en-US" sz="1500" b="1" u="sng" dirty="0">
              <a:hlinkClick r:id=""/>
            </a:endParaRPr>
          </a:p>
          <a:p>
            <a:r>
              <a:rPr lang="en-US" altLang="en-US" sz="2700" b="1" dirty="0"/>
              <a:t>AIRM</a:t>
            </a:r>
            <a:r>
              <a:rPr lang="en-US" altLang="en-US" sz="2100" b="1" dirty="0"/>
              <a:t> </a:t>
            </a:r>
            <a:r>
              <a:rPr lang="en-US" altLang="en-US" sz="1600" b="1" u="sng" dirty="0">
                <a:hlinkClick r:id="rId9"/>
              </a:rPr>
              <a:t>http://im.eurocontrol.int/wiki/index.php/AIRM</a:t>
            </a:r>
          </a:p>
          <a:p>
            <a:pPr>
              <a:spcBef>
                <a:spcPct val="50000"/>
              </a:spcBef>
            </a:pPr>
            <a:r>
              <a:rPr lang="en-US" altLang="en-US" sz="2700" b="1" dirty="0"/>
              <a:t>Some additional info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" b="1" dirty="0"/>
              <a:t>	</a:t>
            </a:r>
            <a:r>
              <a:rPr lang="en-US" altLang="en-US" sz="1500" b="1" dirty="0">
                <a:hlinkClick r:id="rId10"/>
              </a:rPr>
              <a:t>www.eurocontrol.int/im</a:t>
            </a:r>
            <a:r>
              <a:rPr lang="en-US" altLang="en-US" sz="1500" b="1" dirty="0"/>
              <a:t> &amp; </a:t>
            </a:r>
            <a:r>
              <a:rPr lang="en-US" altLang="en-US" sz="1500" b="1" dirty="0">
                <a:hlinkClick r:id="rId11"/>
              </a:rPr>
              <a:t>im.eurocontrol.int/wiki</a:t>
            </a:r>
            <a:r>
              <a:rPr lang="en-US" altLang="en-US" sz="1500" b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700" b="1" dirty="0" smtClean="0"/>
              <a:t>IM </a:t>
            </a:r>
            <a:r>
              <a:rPr lang="en-US" altLang="en-US" sz="2700" b="1" dirty="0"/>
              <a:t>Panel </a:t>
            </a:r>
            <a:r>
              <a:rPr lang="en-GB" sz="1500" dirty="0">
                <a:hlinkClick r:id="rId12"/>
              </a:rPr>
              <a:t>http://www.icao.int/airnavigation/IMP/Pages/default.aspx</a:t>
            </a:r>
            <a:r>
              <a:rPr lang="en-GB" sz="1500" dirty="0"/>
              <a:t>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1500" dirty="0" smtClean="0"/>
              <a:t>	The </a:t>
            </a:r>
            <a:r>
              <a:rPr lang="en-US" sz="1500" dirty="0"/>
              <a:t>Information Management Panel (IMP) was established to develop a global and harmonized interoperable approach and elaborate on </a:t>
            </a:r>
            <a:r>
              <a:rPr lang="en-US" sz="1500" dirty="0" smtClean="0"/>
              <a:t>	necessary </a:t>
            </a:r>
            <a:r>
              <a:rPr lang="en-US" sz="1500" dirty="0"/>
              <a:t>concepts in order to ensure effective management of information, including identifying the need for new information exchange </a:t>
            </a:r>
            <a:r>
              <a:rPr lang="en-US" sz="1500" dirty="0" smtClean="0"/>
              <a:t>on 	a </a:t>
            </a:r>
            <a:r>
              <a:rPr lang="en-US" sz="1500" dirty="0"/>
              <a:t>system-wide basis within the air navigation system</a:t>
            </a:r>
            <a:endParaRPr lang="en-GB" sz="15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500" b="1" dirty="0"/>
          </a:p>
          <a:p>
            <a:pPr>
              <a:buFontTx/>
              <a:buNone/>
            </a:pPr>
            <a:endParaRPr lang="en-US" altLang="en-US" sz="15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18813"/>
              </p:ext>
            </p:extLst>
          </p:nvPr>
        </p:nvGraphicFramePr>
        <p:xfrm>
          <a:off x="10866439" y="2911079"/>
          <a:ext cx="12223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13" imgW="4210638" imgH="5934903" progId="MSPhotoEd.3">
                  <p:embed/>
                </p:oleObj>
              </mc:Choice>
              <mc:Fallback>
                <p:oleObj name="Photo Editor Photo" r:id="rId13" imgW="4210638" imgH="593490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089" t="3458" r="8037"/>
                      <a:stretch>
                        <a:fillRect/>
                      </a:stretch>
                    </p:blipFill>
                    <p:spPr bwMode="auto">
                      <a:xfrm>
                        <a:off x="10866439" y="2911079"/>
                        <a:ext cx="1222375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219534"/>
              </p:ext>
            </p:extLst>
          </p:nvPr>
        </p:nvGraphicFramePr>
        <p:xfrm>
          <a:off x="11260667" y="3500438"/>
          <a:ext cx="135466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15" imgW="4277322" imgH="5990476" progId="MSPhotoEd.3">
                  <p:embed/>
                </p:oleObj>
              </mc:Choice>
              <mc:Fallback>
                <p:oleObj name="Photo Editor Photo" r:id="rId15" imgW="4277322" imgH="59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531" r="7574"/>
                      <a:stretch>
                        <a:fillRect/>
                      </a:stretch>
                    </p:blipFill>
                    <p:spPr bwMode="auto">
                      <a:xfrm>
                        <a:off x="11260667" y="3500438"/>
                        <a:ext cx="1354667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929757"/>
              </p:ext>
            </p:extLst>
          </p:nvPr>
        </p:nvGraphicFramePr>
        <p:xfrm>
          <a:off x="11707814" y="4143375"/>
          <a:ext cx="126470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17" imgW="4258269" imgH="5904762" progId="MSPhotoEd.3">
                  <p:embed/>
                </p:oleObj>
              </mc:Choice>
              <mc:Fallback>
                <p:oleObj name="Photo Editor Photo" r:id="rId17" imgW="4258269" imgH="59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343" r="8031"/>
                      <a:stretch>
                        <a:fillRect/>
                      </a:stretch>
                    </p:blipFill>
                    <p:spPr bwMode="auto">
                      <a:xfrm>
                        <a:off x="11707814" y="4143375"/>
                        <a:ext cx="1264708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r="9384"/>
          <a:stretch>
            <a:fillRect/>
          </a:stretch>
        </p:blipFill>
        <p:spPr bwMode="auto">
          <a:xfrm>
            <a:off x="12065001" y="4441031"/>
            <a:ext cx="135995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3" t="30684" r="11310" b="38063"/>
          <a:stretch/>
        </p:blipFill>
        <p:spPr bwMode="auto">
          <a:xfrm>
            <a:off x="1628373" y="2057425"/>
            <a:ext cx="1337447" cy="3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480"/>
            <a:ext cx="1966897" cy="104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32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D5334-7037-4F89-8B7B-B59D13FB844C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Agenda</a:t>
            </a:r>
            <a:endParaRPr lang="en-US" altLang="en-US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Situation today – the need for ATM Information sharing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SWIM ‘State of the Union’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Scope of SWIM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Benefits of SWIM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Building blocks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SWIM Outreach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Conclusion / next </a:t>
            </a:r>
            <a:r>
              <a:rPr lang="en-US" dirty="0" smtClean="0"/>
              <a:t>steps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Contact information</a:t>
            </a:r>
            <a:endParaRPr lang="en-US" dirty="0" smtClean="0"/>
          </a:p>
          <a:p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A55843-8B85-4D44-B9F8-ACC9A942F4AC}" type="slidenum">
              <a:rPr lang="en-US" altLang="en-US"/>
              <a:pPr/>
              <a:t>3</a:t>
            </a:fld>
            <a:endParaRPr lang="en-US" altLang="en-US"/>
          </a:p>
        </p:txBody>
      </p:sp>
      <p:grpSp>
        <p:nvGrpSpPr>
          <p:cNvPr id="512002" name="Group 2"/>
          <p:cNvGrpSpPr>
            <a:grpSpLocks/>
          </p:cNvGrpSpPr>
          <p:nvPr/>
        </p:nvGrpSpPr>
        <p:grpSpPr bwMode="auto">
          <a:xfrm>
            <a:off x="1849438" y="2498329"/>
            <a:ext cx="11207750" cy="5722938"/>
            <a:chOff x="1573" y="1499"/>
            <a:chExt cx="4072" cy="2821"/>
          </a:xfrm>
        </p:grpSpPr>
        <p:pic>
          <p:nvPicPr>
            <p:cNvPr id="512003" name="Picture 3"/>
            <p:cNvPicPr>
              <a:picLocks noChangeAspect="1" noChangeArrowheads="1"/>
            </p:cNvPicPr>
            <p:nvPr/>
          </p:nvPicPr>
          <p:blipFill>
            <a:blip r:embed="rId3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1499"/>
              <a:ext cx="4072" cy="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04" name="Picture 4" descr="Eurofighter"/>
            <p:cNvPicPr>
              <a:picLocks noChangeAspect="1" noChangeArrowheads="1"/>
            </p:cNvPicPr>
            <p:nvPr/>
          </p:nvPicPr>
          <p:blipFill>
            <a:blip r:embed="rId4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596"/>
              <a:ext cx="1042" cy="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05" name="Picture 5" descr="Capacity"/>
            <p:cNvPicPr>
              <a:picLocks noChangeAspect="1" noChangeArrowheads="1"/>
            </p:cNvPicPr>
            <p:nvPr/>
          </p:nvPicPr>
          <p:blipFill>
            <a:blip r:embed="rId5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3354"/>
              <a:ext cx="104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06" name="Picture 6" descr="pilot"/>
            <p:cNvPicPr>
              <a:picLocks noChangeAspect="1" noChangeArrowheads="1"/>
            </p:cNvPicPr>
            <p:nvPr/>
          </p:nvPicPr>
          <p:blipFill>
            <a:blip r:embed="rId6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790"/>
              <a:ext cx="528" cy="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07" name="Picture 7" descr="stock_exchange_0816"/>
            <p:cNvPicPr>
              <a:picLocks noChangeAspect="1" noChangeArrowheads="1"/>
            </p:cNvPicPr>
            <p:nvPr/>
          </p:nvPicPr>
          <p:blipFill>
            <a:blip r:embed="rId7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" y="3352"/>
              <a:ext cx="1154" cy="903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08" name="Picture 8" descr="pushing_tin"/>
            <p:cNvPicPr>
              <a:picLocks noChangeAspect="1" noChangeArrowheads="1"/>
            </p:cNvPicPr>
            <p:nvPr/>
          </p:nvPicPr>
          <p:blipFill>
            <a:blip r:embed="rId8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" y="1666"/>
              <a:ext cx="538" cy="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09" name="Picture 9" descr="center_02"/>
            <p:cNvPicPr>
              <a:picLocks noChangeAspect="1" noChangeArrowheads="1"/>
            </p:cNvPicPr>
            <p:nvPr/>
          </p:nvPicPr>
          <p:blipFill>
            <a:blip r:embed="rId9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" y="1666"/>
              <a:ext cx="443" cy="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10" name="Picture 10" descr="Thales Munich_Tower_by_night"/>
            <p:cNvPicPr>
              <a:picLocks noChangeAspect="1" noChangeArrowheads="1"/>
            </p:cNvPicPr>
            <p:nvPr/>
          </p:nvPicPr>
          <p:blipFill>
            <a:blip r:embed="rId10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3768"/>
              <a:ext cx="425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11" name="Picture 11" descr="catering"/>
            <p:cNvPicPr>
              <a:picLocks noChangeAspect="1" noChangeArrowheads="1"/>
            </p:cNvPicPr>
            <p:nvPr/>
          </p:nvPicPr>
          <p:blipFill>
            <a:blip r:embed="rId11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3153"/>
              <a:ext cx="612" cy="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12" name="Oval 12"/>
            <p:cNvSpPr>
              <a:spLocks noChangeArrowheads="1"/>
            </p:cNvSpPr>
            <p:nvPr/>
          </p:nvSpPr>
          <p:spPr bwMode="auto">
            <a:xfrm>
              <a:off x="3547" y="1831"/>
              <a:ext cx="81" cy="94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13" name="Oval 13"/>
            <p:cNvSpPr>
              <a:spLocks noChangeArrowheads="1"/>
            </p:cNvSpPr>
            <p:nvPr/>
          </p:nvSpPr>
          <p:spPr bwMode="auto">
            <a:xfrm>
              <a:off x="3594" y="3544"/>
              <a:ext cx="81" cy="94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14" name="Oval 14"/>
            <p:cNvSpPr>
              <a:spLocks noChangeArrowheads="1"/>
            </p:cNvSpPr>
            <p:nvPr/>
          </p:nvSpPr>
          <p:spPr bwMode="auto">
            <a:xfrm>
              <a:off x="2363" y="3271"/>
              <a:ext cx="81" cy="94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15" name="Oval 15"/>
            <p:cNvSpPr>
              <a:spLocks noChangeArrowheads="1"/>
            </p:cNvSpPr>
            <p:nvPr/>
          </p:nvSpPr>
          <p:spPr bwMode="auto">
            <a:xfrm>
              <a:off x="5155" y="2601"/>
              <a:ext cx="80" cy="94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016" name="Oval 16"/>
            <p:cNvSpPr>
              <a:spLocks noChangeArrowheads="1"/>
            </p:cNvSpPr>
            <p:nvPr/>
          </p:nvSpPr>
          <p:spPr bwMode="auto">
            <a:xfrm>
              <a:off x="2566" y="2013"/>
              <a:ext cx="80" cy="94"/>
            </a:xfrm>
            <a:prstGeom prst="ellipse">
              <a:avLst/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12017" name="Picture 17"/>
            <p:cNvPicPr>
              <a:picLocks noChangeAspect="1" noChangeArrowheads="1"/>
            </p:cNvPicPr>
            <p:nvPr/>
          </p:nvPicPr>
          <p:blipFill>
            <a:blip r:embed="rId12">
              <a:lum bright="14000" contrast="-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" y="2920"/>
              <a:ext cx="546" cy="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018" name="Oval 18"/>
            <p:cNvSpPr>
              <a:spLocks noChangeArrowheads="1"/>
            </p:cNvSpPr>
            <p:nvPr/>
          </p:nvSpPr>
          <p:spPr bwMode="auto">
            <a:xfrm>
              <a:off x="1995" y="1881"/>
              <a:ext cx="3197" cy="1717"/>
            </a:xfrm>
            <a:prstGeom prst="ellipse">
              <a:avLst/>
            </a:prstGeom>
            <a:noFill/>
            <a:ln w="190500" cap="rnd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019" name="Rectangle 19"/>
          <p:cNvSpPr>
            <a:spLocks noGrp="1" noChangeArrowheads="1"/>
          </p:cNvSpPr>
          <p:nvPr>
            <p:ph type="title"/>
          </p:nvPr>
        </p:nvSpPr>
        <p:spPr/>
        <p:txBody>
          <a:bodyPr vert="horz" lIns="136063" tIns="68031" rIns="136063" bIns="68031" rtlCol="0" anchor="ctr">
            <a:normAutofit/>
          </a:bodyPr>
          <a:lstStyle/>
          <a:p>
            <a:r>
              <a:rPr lang="en-GB" altLang="en-US" dirty="0"/>
              <a:t>Situation Today</a:t>
            </a:r>
          </a:p>
        </p:txBody>
      </p:sp>
      <p:sp>
        <p:nvSpPr>
          <p:cNvPr id="512020" name="Text Box 20"/>
          <p:cNvSpPr txBox="1">
            <a:spLocks noChangeArrowheads="1"/>
          </p:cNvSpPr>
          <p:nvPr/>
        </p:nvSpPr>
        <p:spPr bwMode="auto">
          <a:xfrm>
            <a:off x="888999" y="1764110"/>
            <a:ext cx="14221355" cy="6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6063" tIns="68031" rIns="136063" bIns="68031">
            <a:spAutoFit/>
          </a:bodyPr>
          <a:lstStyle/>
          <a:p>
            <a:pPr algn="ctr"/>
            <a:r>
              <a:rPr lang="en-GB" alt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right information / To right actor / At right time </a:t>
            </a:r>
          </a:p>
        </p:txBody>
      </p:sp>
      <p:sp>
        <p:nvSpPr>
          <p:cNvPr id="512025" name="Rectangle 25"/>
          <p:cNvSpPr>
            <a:spLocks noChangeArrowheads="1"/>
          </p:cNvSpPr>
          <p:nvPr/>
        </p:nvSpPr>
        <p:spPr bwMode="auto">
          <a:xfrm>
            <a:off x="1934106" y="2381250"/>
            <a:ext cx="11149542" cy="567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/>
          <a:p>
            <a:r>
              <a:rPr lang="en-GB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Connecting</a:t>
            </a:r>
          </a:p>
          <a:p>
            <a:r>
              <a:rPr lang="en-GB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</a:t>
            </a:r>
          </a:p>
          <a:p>
            <a:r>
              <a:rPr lang="en-GB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</a:t>
            </a:r>
          </a:p>
          <a:p>
            <a:r>
              <a:rPr lang="en-GB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</a:t>
            </a:r>
          </a:p>
          <a:p>
            <a:endParaRPr lang="en-GB" altLang="en-US" sz="60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GB" altLang="en-US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G/G </a:t>
            </a:r>
            <a:r>
              <a:rPr lang="en-GB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A/G</a:t>
            </a: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6546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0" grpId="0"/>
      <p:bldP spid="512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The need for sharing ATM information</a:t>
            </a:r>
            <a:endParaRPr lang="en-GB" altLang="en-US" smtClean="0"/>
          </a:p>
        </p:txBody>
      </p:sp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1550460" y="2159000"/>
            <a:ext cx="13514917" cy="4248548"/>
            <a:chOff x="490" y="1028"/>
            <a:chExt cx="5108" cy="2141"/>
          </a:xfrm>
        </p:grpSpPr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738" y="1812"/>
              <a:ext cx="4374" cy="522"/>
            </a:xfrm>
            <a:prstGeom prst="homePlate">
              <a:avLst>
                <a:gd name="adj" fmla="val 66841"/>
              </a:avLst>
            </a:prstGeom>
            <a:gradFill rotWithShape="1">
              <a:gsLst>
                <a:gs pos="0">
                  <a:srgbClr val="808080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499" y="1324"/>
              <a:ext cx="817" cy="4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2400"/>
                <a:t>Business</a:t>
              </a:r>
            </a:p>
            <a:p>
              <a:pPr eaLnBrk="0" hangingPunct="0"/>
              <a:r>
                <a:rPr lang="en-US" altLang="en-US" sz="2400"/>
                <a:t>Development</a:t>
              </a:r>
              <a:endParaRPr lang="en-GB" altLang="en-US" sz="2400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4053" y="1328"/>
              <a:ext cx="817" cy="4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2400"/>
                <a:t>Execution</a:t>
              </a:r>
              <a:endParaRPr lang="en-GB" altLang="en-US" sz="2400"/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335" y="1324"/>
              <a:ext cx="817" cy="4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2400"/>
                <a:t>Planning</a:t>
              </a:r>
              <a:endParaRPr lang="en-GB" altLang="en-US" sz="2400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1481" y="1028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400" b="1"/>
                <a:t>6 MONTHS</a:t>
              </a:r>
              <a:endParaRPr lang="en-GB" altLang="en-US" sz="2400" b="1"/>
            </a:p>
          </p:txBody>
        </p:sp>
        <p:sp>
          <p:nvSpPr>
            <p:cNvPr id="48142" name="Text Box 14"/>
            <p:cNvSpPr txBox="1">
              <a:spLocks noChangeArrowheads="1"/>
            </p:cNvSpPr>
            <p:nvPr/>
          </p:nvSpPr>
          <p:spPr bwMode="auto">
            <a:xfrm>
              <a:off x="490" y="1031"/>
              <a:ext cx="6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400" b="1"/>
                <a:t>YEARS</a:t>
              </a:r>
              <a:endParaRPr lang="en-GB" altLang="en-US" sz="2400" b="1"/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2927" y="1040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400" b="1"/>
                <a:t>DAYS</a:t>
              </a:r>
              <a:endParaRPr lang="en-GB" altLang="en-US" sz="2400" b="1"/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4655" y="1039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400" b="1"/>
                <a:t>MINUTES</a:t>
              </a:r>
              <a:endParaRPr lang="en-GB" altLang="en-US" sz="2400" b="1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3523" y="1041"/>
              <a:ext cx="7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400" b="1"/>
                <a:t>HOURS</a:t>
              </a:r>
              <a:endParaRPr lang="en-GB" altLang="en-US" sz="2400" b="1"/>
            </a:p>
          </p:txBody>
        </p:sp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 flipV="1">
              <a:off x="696" y="1200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996" y="1134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2022" y="1518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>
              <a:off x="3186" y="1518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V="1">
              <a:off x="3876" y="151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flipV="1">
              <a:off x="4896" y="1518"/>
              <a:ext cx="1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flipV="1">
              <a:off x="2022" y="123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 flipV="1">
              <a:off x="3600" y="1242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>
              <a:off x="3870" y="1224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 flipV="1">
              <a:off x="5058" y="124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>
              <a:off x="738" y="2700"/>
              <a:ext cx="40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48164" name="Picture 36" descr="plane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9064">
              <a:off x="915" y="1881"/>
              <a:ext cx="411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65" name="Picture 37" descr="plane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9064">
              <a:off x="2097" y="1887"/>
              <a:ext cx="411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66" name="Picture 38" descr="plane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9064">
              <a:off x="4323" y="1887"/>
              <a:ext cx="411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67" name="Picture 39" descr="plane_whit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39064">
              <a:off x="3261" y="1887"/>
              <a:ext cx="411" cy="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170" name="Picture 42" descr="plane_blu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1166">
              <a:off x="4567" y="2291"/>
              <a:ext cx="898" cy="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71" name="Text Box 43"/>
            <p:cNvSpPr txBox="1">
              <a:spLocks noChangeArrowheads="1"/>
            </p:cNvSpPr>
            <p:nvPr/>
          </p:nvSpPr>
          <p:spPr bwMode="auto">
            <a:xfrm>
              <a:off x="4824" y="2616"/>
              <a:ext cx="774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1800">
                  <a:solidFill>
                    <a:schemeClr val="bg1"/>
                  </a:solidFill>
                </a:rPr>
                <a:t>Flight Object</a:t>
              </a:r>
              <a:endParaRPr lang="en-GB" altLang="en-US" sz="1800">
                <a:solidFill>
                  <a:schemeClr val="bg1"/>
                </a:solidFill>
              </a:endParaRPr>
            </a:p>
          </p:txBody>
        </p:sp>
      </p:grpSp>
      <p:pic>
        <p:nvPicPr>
          <p:cNvPr id="4817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6" y="4790361"/>
            <a:ext cx="4701648" cy="166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1135064" y="3617516"/>
            <a:ext cx="3312583" cy="2399548"/>
          </a:xfrm>
          <a:prstGeom prst="rect">
            <a:avLst/>
          </a:prstGeom>
          <a:solidFill>
            <a:srgbClr val="E8EEF7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2071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 dirty="0">
                <a:latin typeface="Arial" charset="0"/>
              </a:rPr>
              <a:t>Forecasts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 dirty="0">
                <a:latin typeface="Arial" charset="0"/>
              </a:rPr>
              <a:t>Airline Plans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 dirty="0">
                <a:latin typeface="Arial" charset="0"/>
              </a:rPr>
              <a:t>Schedule Dev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 dirty="0">
                <a:latin typeface="Arial" charset="0"/>
              </a:rPr>
              <a:t>Military Exercises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 dirty="0">
                <a:latin typeface="Arial" charset="0"/>
              </a:rPr>
              <a:t>Major Events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 dirty="0">
                <a:latin typeface="Arial" charset="0"/>
              </a:rPr>
              <a:t>Airspace Design</a:t>
            </a: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4138084" y="3617517"/>
            <a:ext cx="2524125" cy="2011750"/>
          </a:xfrm>
          <a:prstGeom prst="rect">
            <a:avLst/>
          </a:prstGeom>
          <a:solidFill>
            <a:srgbClr val="E8EEF7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2071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altLang="en-US" sz="2100" b="1">
                <a:latin typeface="Arial" charset="0"/>
              </a:rPr>
              <a:t>Negotiation on: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Schedules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Airspace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Routes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Resources</a:t>
            </a:r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9239250" y="3617516"/>
            <a:ext cx="4087813" cy="1617265"/>
          </a:xfrm>
          <a:prstGeom prst="rect">
            <a:avLst/>
          </a:prstGeom>
          <a:solidFill>
            <a:srgbClr val="E8EEF7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2071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Local capacity mgt.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Traffic balancing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Real time synchronisation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Tactical De-Confliction</a:t>
            </a:r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13189480" y="4073885"/>
            <a:ext cx="1703917" cy="848355"/>
          </a:xfrm>
          <a:prstGeom prst="rect">
            <a:avLst/>
          </a:prstGeom>
          <a:solidFill>
            <a:srgbClr val="E8EEF7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r>
              <a:rPr lang="en-GB" altLang="en-US" sz="2100" b="1">
                <a:latin typeface="Arial" charset="0"/>
              </a:rPr>
              <a:t>Tactical</a:t>
            </a:r>
          </a:p>
          <a:p>
            <a:pPr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r>
              <a:rPr lang="en-GB" altLang="en-US" sz="2100" b="1">
                <a:latin typeface="Arial" charset="0"/>
              </a:rPr>
              <a:t>Actions</a:t>
            </a:r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6344709" y="3641329"/>
            <a:ext cx="3198813" cy="1617265"/>
          </a:xfrm>
          <a:prstGeom prst="rect">
            <a:avLst/>
          </a:prstGeom>
          <a:solidFill>
            <a:srgbClr val="E8EEF7"/>
          </a:solidFill>
          <a:ln w="9525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62071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altLang="en-US" sz="2100" b="1">
                <a:latin typeface="Arial" charset="0"/>
              </a:rPr>
              <a:t>Plan refinement: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Arrival capacity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Departure planning</a:t>
            </a:r>
          </a:p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l"/>
            </a:pPr>
            <a:r>
              <a:rPr lang="en-GB" altLang="en-US" sz="2100" b="1">
                <a:latin typeface="Arial" charset="0"/>
              </a:rPr>
              <a:t>Weather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148012" y="1899088"/>
            <a:ext cx="14923033" cy="2962780"/>
          </a:xfrm>
          <a:prstGeom prst="rect">
            <a:avLst/>
          </a:prstGeom>
          <a:solidFill>
            <a:srgbClr val="004C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6063" tIns="68031" rIns="136063" bIns="68031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r>
              <a:rPr lang="en-GB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Sharing Information</a:t>
            </a:r>
          </a:p>
          <a:p>
            <a:pPr algn="ctr"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r>
              <a:rPr lang="en-GB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Key enabler for</a:t>
            </a:r>
          </a:p>
          <a:p>
            <a:pPr algn="ctr" eaLnBrk="1" hangingPunct="1">
              <a:spcBef>
                <a:spcPct val="20000"/>
              </a:spcBef>
              <a:buClr>
                <a:srgbClr val="003366"/>
              </a:buClr>
              <a:buSzPct val="75000"/>
              <a:buFont typeface="Wingdings" charset="2"/>
              <a:buNone/>
            </a:pPr>
            <a:r>
              <a:rPr lang="en-GB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planning – executing - analysis</a:t>
            </a:r>
          </a:p>
        </p:txBody>
      </p:sp>
      <p:sp>
        <p:nvSpPr>
          <p:cNvPr id="48179" name="Text Box 51"/>
          <p:cNvSpPr txBox="1">
            <a:spLocks noChangeArrowheads="1"/>
          </p:cNvSpPr>
          <p:nvPr/>
        </p:nvSpPr>
        <p:spPr bwMode="auto">
          <a:xfrm>
            <a:off x="0" y="2845594"/>
            <a:ext cx="1619250" cy="59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fr-BE" altLang="en-US" sz="1200" b="1"/>
              <a:t>ATM Planning</a:t>
            </a:r>
          </a:p>
          <a:p>
            <a:pPr algn="l" eaLnBrk="0" hangingPunct="0">
              <a:spcBef>
                <a:spcPct val="50000"/>
              </a:spcBef>
            </a:pPr>
            <a:r>
              <a:rPr lang="fr-BE" altLang="en-US" sz="1200" b="1"/>
              <a:t>Phases</a:t>
            </a:r>
            <a:endParaRPr lang="en-GB" altLang="en-US" sz="1200" b="1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8021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6313 0.29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" y="14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2104 0.32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8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" y="160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19 0.342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3219 0.336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" y="1681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0198 0.277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38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8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8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8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8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73" grpId="0" animBg="1"/>
      <p:bldP spid="48173" grpId="1" animBg="1"/>
      <p:bldP spid="48174" grpId="0" animBg="1" autoUpdateAnimBg="0"/>
      <p:bldP spid="48174" grpId="1" animBg="1"/>
      <p:bldP spid="48175" grpId="0" animBg="1"/>
      <p:bldP spid="48176" grpId="0" animBg="1"/>
      <p:bldP spid="48177" grpId="0" animBg="1"/>
      <p:bldP spid="48178" grpId="0" animBg="1" autoUpdateAnimBg="0"/>
      <p:bldP spid="48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69E84-9F61-4784-8D0B-FB86AB8B878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7941733" y="2657206"/>
            <a:ext cx="6180667" cy="383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6063" tIns="68031" rIns="136063" bIns="6803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95350" indent="-3603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747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Point to point connections</a:t>
            </a: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Partial visions</a:t>
            </a: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Duplications (… and gaps)</a:t>
            </a: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 dedicated interfaces</a:t>
            </a: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Multiple</a:t>
            </a:r>
            <a:r>
              <a:rPr lang="en-GB" altLang="en-US" dirty="0"/>
              <a:t> </a:t>
            </a: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technical solutions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GB" alt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Potential high costs</a:t>
            </a: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Limited </a:t>
            </a:r>
            <a:r>
              <a:rPr lang="en-GB" alt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inter-operability</a:t>
            </a:r>
            <a:endParaRPr lang="en-GB" altLang="en-US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GB" alt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Limited flexibility</a:t>
            </a:r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title"/>
          </p:nvPr>
        </p:nvSpPr>
        <p:spPr/>
        <p:txBody>
          <a:bodyPr vert="horz" lIns="136063" tIns="68031" rIns="136063" bIns="68031" rtlCol="0" anchor="ctr">
            <a:normAutofit/>
          </a:bodyPr>
          <a:lstStyle/>
          <a:p>
            <a:r>
              <a:rPr lang="en-US" altLang="en-US" dirty="0"/>
              <a:t>Today’s Information System …</a:t>
            </a:r>
            <a:endParaRPr lang="en-GB" altLang="en-US" dirty="0"/>
          </a:p>
        </p:txBody>
      </p:sp>
      <p:pic>
        <p:nvPicPr>
          <p:cNvPr id="515089" name="Picture 17" descr="SWIM-NetworkToday-low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042" y="1978423"/>
            <a:ext cx="6712480" cy="28535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72" y="5087938"/>
            <a:ext cx="4611687" cy="279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80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0" y="190500"/>
            <a:ext cx="149087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-190500"/>
            <a:ext cx="10518630" cy="1428750"/>
          </a:xfrm>
        </p:spPr>
        <p:txBody>
          <a:bodyPr vert="horz" lIns="136063" tIns="68031" rIns="136063" bIns="68031" rtlCol="0" anchor="ctr">
            <a:normAutofit/>
          </a:bodyPr>
          <a:lstStyle/>
          <a:p>
            <a:r>
              <a:rPr lang="en-US" altLang="en-US" dirty="0"/>
              <a:t>SWIM ‘State of the Union’</a:t>
            </a:r>
            <a:endParaRPr lang="en-GB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9802" y="1333501"/>
            <a:ext cx="8063839" cy="2636536"/>
          </a:xfrm>
          <a:prstGeom prst="rect">
            <a:avLst/>
          </a:prstGeom>
          <a:solidFill>
            <a:srgbClr val="FFC000"/>
          </a:solidFill>
        </p:spPr>
        <p:txBody>
          <a:bodyPr wrap="none" lIns="136063" tIns="68031" rIns="136063" bIns="68031" rtlCol="0">
            <a:spAutoFit/>
          </a:bodyPr>
          <a:lstStyle/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800" b="1" i="1" dirty="0">
                <a:ea typeface="ＭＳ Ｐゴシック" charset="-128"/>
              </a:rPr>
              <a:t>Definition : </a:t>
            </a:r>
            <a:r>
              <a:rPr lang="en-GB" altLang="en-US" sz="2800" b="1" i="1" dirty="0" smtClean="0">
                <a:ea typeface="ＭＳ Ｐゴシック" charset="-128"/>
              </a:rPr>
              <a:t>“SWIM </a:t>
            </a:r>
            <a:r>
              <a:rPr lang="en-GB" altLang="en-US" sz="2800" b="1" i="1" dirty="0">
                <a:ea typeface="ＭＳ Ｐゴシック" charset="-128"/>
              </a:rPr>
              <a:t>consists of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800" b="1" i="1" dirty="0">
                <a:ea typeface="ＭＳ Ｐゴシック" charset="-128"/>
              </a:rPr>
              <a:t>standards, infrastructure &amp; governance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800" b="1" i="1" dirty="0">
                <a:ea typeface="ＭＳ Ｐゴシック" charset="-128"/>
              </a:rPr>
              <a:t>enabling the management of ATM information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800" b="1" i="1" dirty="0">
                <a:ea typeface="ＭＳ Ｐゴシック" charset="-128"/>
              </a:rPr>
              <a:t>and its exchange between qualified parties</a:t>
            </a:r>
          </a:p>
          <a:p>
            <a:pPr algn="ctr" eaLnBrk="0" hangingPunct="0">
              <a:spcBef>
                <a:spcPct val="20000"/>
              </a:spcBef>
              <a:buSzPct val="125000"/>
            </a:pPr>
            <a:r>
              <a:rPr lang="en-GB" altLang="en-US" sz="2800" b="1" i="1" dirty="0">
                <a:ea typeface="ＭＳ Ｐゴシック" charset="-128"/>
              </a:rPr>
              <a:t>via interoperable services.”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630" y="3905251"/>
            <a:ext cx="2816370" cy="13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631" y="5156827"/>
            <a:ext cx="1760232" cy="132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0" y="4297331"/>
            <a:ext cx="7431560" cy="37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804357" y="4324351"/>
            <a:ext cx="7215532" cy="3581094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1447" r="4150" b="1498"/>
          <a:stretch/>
        </p:blipFill>
        <p:spPr bwMode="auto">
          <a:xfrm>
            <a:off x="206520" y="1333501"/>
            <a:ext cx="4076534" cy="5442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7592785"/>
            <a:ext cx="2032000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9899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 smtClean="0"/>
              <a:t>SWIM </a:t>
            </a:r>
            <a:r>
              <a:rPr lang="fr-BE" altLang="en-US" dirty="0" err="1" smtClean="0"/>
              <a:t>Enablers</a:t>
            </a:r>
            <a:r>
              <a:rPr lang="fr-BE" altLang="en-US" dirty="0" smtClean="0"/>
              <a:t> and </a:t>
            </a:r>
            <a:r>
              <a:rPr lang="fr-BE" altLang="en-US" dirty="0" err="1" smtClean="0"/>
              <a:t>Benefits</a:t>
            </a:r>
            <a:endParaRPr lang="en-GB" altLang="en-US" dirty="0" smtClean="0"/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958" y="1496219"/>
            <a:ext cx="7038442" cy="6389688"/>
          </a:xfrm>
          <a:noFill/>
          <a:ln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699501" y="1103734"/>
            <a:ext cx="6058958" cy="73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 anchor="ctr">
            <a:spAutoFit/>
          </a:bodyPr>
          <a:lstStyle/>
          <a:p>
            <a:pPr algn="l"/>
            <a:r>
              <a:rPr lang="en-GB" altLang="en-US" sz="1800" dirty="0">
                <a:latin typeface="Arial" pitchFamily="34" charset="0"/>
              </a:rPr>
              <a:t>SWIM will enable </a:t>
            </a:r>
            <a:r>
              <a:rPr lang="en-GB" altLang="en-US" sz="1800" b="1" dirty="0">
                <a:latin typeface="Arial" pitchFamily="34" charset="0"/>
              </a:rPr>
              <a:t>technical improvements</a:t>
            </a:r>
            <a:r>
              <a:rPr lang="en-GB" altLang="en-US" sz="1800" dirty="0">
                <a:latin typeface="Arial" pitchFamily="34" charset="0"/>
              </a:rPr>
              <a:t> like cheaper design, early (or easier) adoption, etc. These technical improvements will in their turn enable operational improvements like better situational awareness. </a:t>
            </a:r>
          </a:p>
          <a:p>
            <a:pPr algn="l"/>
            <a:endParaRPr lang="en-GB" altLang="en-US" sz="1800" dirty="0">
              <a:latin typeface="Arial" pitchFamily="34" charset="0"/>
            </a:endParaRPr>
          </a:p>
          <a:p>
            <a:pPr algn="l"/>
            <a:r>
              <a:rPr lang="en-GB" altLang="en-US" sz="1800" dirty="0">
                <a:latin typeface="Arial" pitchFamily="34" charset="0"/>
              </a:rPr>
              <a:t>The </a:t>
            </a:r>
            <a:r>
              <a:rPr lang="en-GB" altLang="en-US" sz="1800" b="1" dirty="0">
                <a:latin typeface="Arial" pitchFamily="34" charset="0"/>
              </a:rPr>
              <a:t>operational improvements</a:t>
            </a:r>
            <a:r>
              <a:rPr lang="en-GB" altLang="en-US" sz="1800" dirty="0">
                <a:latin typeface="Arial" pitchFamily="34" charset="0"/>
              </a:rPr>
              <a:t> will contribute to the ATM Key Performance Areas (KPA) identified in the SESAR Programme. </a:t>
            </a:r>
          </a:p>
          <a:p>
            <a:pPr algn="l"/>
            <a:endParaRPr lang="en-GB" altLang="en-US" sz="1800" dirty="0">
              <a:latin typeface="Arial" pitchFamily="34" charset="0"/>
            </a:endParaRPr>
          </a:p>
          <a:p>
            <a:pPr algn="l"/>
            <a:r>
              <a:rPr lang="en-GB" altLang="en-US" sz="1800" dirty="0">
                <a:latin typeface="Arial" pitchFamily="34" charset="0"/>
              </a:rPr>
              <a:t>SWIM enables better </a:t>
            </a:r>
            <a:r>
              <a:rPr lang="en-GB" altLang="en-US" sz="1800" b="1" dirty="0">
                <a:latin typeface="Arial" pitchFamily="34" charset="0"/>
              </a:rPr>
              <a:t>financial performance</a:t>
            </a:r>
            <a:r>
              <a:rPr lang="en-GB" altLang="en-US" sz="1800" dirty="0">
                <a:latin typeface="Arial" pitchFamily="34" charset="0"/>
              </a:rPr>
              <a:t> and </a:t>
            </a:r>
            <a:r>
              <a:rPr lang="en-GB" altLang="en-US" sz="1800" b="1" dirty="0">
                <a:latin typeface="Arial" pitchFamily="34" charset="0"/>
              </a:rPr>
              <a:t>unlocks new opportunities</a:t>
            </a:r>
            <a:r>
              <a:rPr lang="en-GB" altLang="en-US" sz="1800" dirty="0">
                <a:latin typeface="Arial" pitchFamily="34" charset="0"/>
              </a:rPr>
              <a:t>. </a:t>
            </a:r>
          </a:p>
          <a:p>
            <a:pPr algn="l"/>
            <a:endParaRPr lang="en-GB" altLang="en-US" sz="1800" dirty="0">
              <a:latin typeface="Arial" pitchFamily="34" charset="0"/>
            </a:endParaRPr>
          </a:p>
          <a:p>
            <a:pPr algn="l"/>
            <a:r>
              <a:rPr lang="en-GB" altLang="en-US" sz="1800" dirty="0">
                <a:latin typeface="Arial" pitchFamily="34" charset="0"/>
              </a:rPr>
              <a:t>By using</a:t>
            </a:r>
            <a:r>
              <a:rPr lang="en-GB" altLang="en-US" sz="1800" b="1" dirty="0">
                <a:latin typeface="Arial" pitchFamily="34" charset="0"/>
              </a:rPr>
              <a:t> mainstream technologies, open formats and standardised interfaces</a:t>
            </a:r>
            <a:r>
              <a:rPr lang="en-GB" altLang="en-US" sz="1800" dirty="0">
                <a:latin typeface="Arial" pitchFamily="34" charset="0"/>
              </a:rPr>
              <a:t>, it is expected to </a:t>
            </a:r>
            <a:r>
              <a:rPr lang="en-GB" altLang="en-US" sz="1800" b="1" dirty="0">
                <a:latin typeface="Arial" pitchFamily="34" charset="0"/>
              </a:rPr>
              <a:t>reduce the costs </a:t>
            </a:r>
            <a:r>
              <a:rPr lang="en-GB" altLang="en-US" sz="1800" dirty="0">
                <a:latin typeface="Arial" pitchFamily="34" charset="0"/>
              </a:rPr>
              <a:t>associated with the development and deployment of new applications and services. </a:t>
            </a:r>
          </a:p>
          <a:p>
            <a:pPr algn="l"/>
            <a:endParaRPr lang="en-GB" altLang="en-US" sz="1800" dirty="0">
              <a:latin typeface="Arial" pitchFamily="34" charset="0"/>
            </a:endParaRPr>
          </a:p>
          <a:p>
            <a:pPr algn="l"/>
            <a:r>
              <a:rPr lang="en-GB" altLang="en-US" sz="1800" dirty="0">
                <a:latin typeface="Arial" pitchFamily="34" charset="0"/>
              </a:rPr>
              <a:t>The </a:t>
            </a:r>
            <a:r>
              <a:rPr lang="en-GB" altLang="en-US" sz="1800" b="1" dirty="0">
                <a:latin typeface="Arial" pitchFamily="34" charset="0"/>
              </a:rPr>
              <a:t>service standardisation</a:t>
            </a:r>
            <a:r>
              <a:rPr lang="en-GB" altLang="en-US" sz="1800" dirty="0">
                <a:latin typeface="Arial" pitchFamily="34" charset="0"/>
              </a:rPr>
              <a:t> will facilitate the </a:t>
            </a:r>
            <a:r>
              <a:rPr lang="en-GB" altLang="en-US" sz="1800" b="1" dirty="0">
                <a:latin typeface="Arial" pitchFamily="34" charset="0"/>
              </a:rPr>
              <a:t>reuse</a:t>
            </a:r>
            <a:r>
              <a:rPr lang="en-GB" altLang="en-US" sz="1800" dirty="0">
                <a:latin typeface="Arial" pitchFamily="34" charset="0"/>
              </a:rPr>
              <a:t> of information in other contexts thereby contributing to cost efficiency. </a:t>
            </a:r>
          </a:p>
          <a:p>
            <a:pPr algn="l"/>
            <a:endParaRPr lang="en-GB" altLang="en-US" sz="1800" dirty="0">
              <a:latin typeface="Arial" pitchFamily="34" charset="0"/>
            </a:endParaRPr>
          </a:p>
          <a:p>
            <a:pPr algn="l"/>
            <a:r>
              <a:rPr lang="en-GB" altLang="en-US" sz="1800" dirty="0">
                <a:latin typeface="Arial" pitchFamily="34" charset="0"/>
              </a:rPr>
              <a:t>The </a:t>
            </a:r>
            <a:r>
              <a:rPr lang="en-GB" altLang="en-US" sz="1800" b="1" dirty="0">
                <a:latin typeface="Arial" pitchFamily="34" charset="0"/>
              </a:rPr>
              <a:t>increased interoperability</a:t>
            </a:r>
            <a:r>
              <a:rPr lang="en-GB" altLang="en-US" sz="1800" dirty="0">
                <a:latin typeface="Arial" pitchFamily="34" charset="0"/>
              </a:rPr>
              <a:t> of data formats and interfaces will make possible a LEGO­-like system architecture, in which ATM systems from different manufacturers can be seamlessly connected, eliminating the need for expensive tailor-made interfaces.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 rot="-665297">
            <a:off x="3177951" y="3622050"/>
            <a:ext cx="9982121" cy="1506996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>
            <a:spAutoFit/>
          </a:bodyPr>
          <a:lstStyle/>
          <a:p>
            <a:pPr algn="l" eaLnBrk="0" hangingPunct="0"/>
            <a:r>
              <a:rPr lang="en-US" altLang="en-US" sz="8900">
                <a:latin typeface="Arial" pitchFamily="34" charset="0"/>
              </a:rPr>
              <a:t>A service approach</a:t>
            </a:r>
            <a:endParaRPr lang="en-GB" altLang="en-US" sz="890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0144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AD38B5-C1A2-43F3-88FA-FC1C73B1B93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2098147" y="6717110"/>
            <a:ext cx="7725833" cy="152995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 anchor="ctr"/>
          <a:lstStyle/>
          <a:p>
            <a:endParaRPr lang="en-GB"/>
          </a:p>
        </p:txBody>
      </p:sp>
      <p:sp>
        <p:nvSpPr>
          <p:cNvPr id="781315" name="Text Box 3"/>
          <p:cNvSpPr txBox="1">
            <a:spLocks noChangeArrowheads="1"/>
          </p:cNvSpPr>
          <p:nvPr/>
        </p:nvSpPr>
        <p:spPr bwMode="auto">
          <a:xfrm>
            <a:off x="2098147" y="5635625"/>
            <a:ext cx="7561792" cy="1091498"/>
          </a:xfrm>
          <a:prstGeom prst="rect">
            <a:avLst/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Infrastructur</a:t>
            </a:r>
            <a:r>
              <a:rPr lang="en-US" altLang="en-US" sz="2800" b="1" i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e</a:t>
            </a:r>
          </a:p>
          <a:p>
            <a:pPr algn="ctr"/>
            <a:r>
              <a:rPr lang="fr-BE" altLang="en-US" sz="1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Messaging, Security, Recording, Supervision, Availability, ..</a:t>
            </a:r>
          </a:p>
          <a:p>
            <a:pPr algn="ctr"/>
            <a:r>
              <a:rPr lang="fr-BE" altLang="en-US" sz="2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Maximum use of COTS</a:t>
            </a:r>
          </a:p>
        </p:txBody>
      </p:sp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2098147" y="2216548"/>
            <a:ext cx="7561792" cy="1430052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 sz="2800" i="1" dirty="0"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altLang="en-US" sz="2800" b="1" dirty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(SWIM Enabled) Applications</a:t>
            </a:r>
          </a:p>
          <a:p>
            <a:endParaRPr lang="en-GB" altLang="en-US" sz="2800" b="1" dirty="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 rot="16200000">
            <a:off x="-961761" y="4372177"/>
            <a:ext cx="4960938" cy="6298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Common methodology</a:t>
            </a:r>
            <a:endParaRPr lang="en-GB" altLang="en-US" sz="3200" b="1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1318" name="Text Box 6"/>
          <p:cNvSpPr txBox="1">
            <a:spLocks noChangeArrowheads="1"/>
          </p:cNvSpPr>
          <p:nvPr/>
        </p:nvSpPr>
        <p:spPr bwMode="auto">
          <a:xfrm>
            <a:off x="2098147" y="4056063"/>
            <a:ext cx="7561792" cy="11838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Information</a:t>
            </a:r>
          </a:p>
          <a:p>
            <a:pPr algn="ctr"/>
            <a:r>
              <a:rPr lang="en-US" altLang="en-US" sz="2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Governance </a:t>
            </a:r>
            <a:r>
              <a:rPr lang="en-US" altLang="en-US" sz="1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R&amp;R, C</a:t>
            </a:r>
            <a:r>
              <a:rPr lang="fr-BE" altLang="en-US" sz="1400">
                <a:ea typeface="ＭＳ Ｐゴシック" pitchFamily="34" charset="-128"/>
                <a:cs typeface="Arial" pitchFamily="34" charset="0"/>
              </a:rPr>
              <a:t>opyright, IPR, Charging, Liability</a:t>
            </a:r>
            <a:endParaRPr lang="en-US" altLang="en-US" sz="14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  <a:p>
            <a:pPr algn="ctr"/>
            <a:r>
              <a:rPr lang="en-US" altLang="en-US" sz="20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Data / Service models</a:t>
            </a:r>
            <a:endParaRPr lang="en-US" altLang="en-US" sz="2800" b="1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1319" name="Rectangle 7"/>
          <p:cNvSpPr>
            <a:spLocks noChangeArrowheads="1"/>
          </p:cNvSpPr>
          <p:nvPr/>
        </p:nvSpPr>
        <p:spPr bwMode="auto">
          <a:xfrm>
            <a:off x="2098147" y="3615532"/>
            <a:ext cx="7561792" cy="490141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 anchor="ctr"/>
          <a:lstStyle/>
          <a:p>
            <a:endParaRPr lang="en-GB"/>
          </a:p>
        </p:txBody>
      </p:sp>
      <p:sp>
        <p:nvSpPr>
          <p:cNvPr id="781320" name="Rectangle 8"/>
          <p:cNvSpPr>
            <a:spLocks noChangeArrowheads="1"/>
          </p:cNvSpPr>
          <p:nvPr/>
        </p:nvSpPr>
        <p:spPr bwMode="auto">
          <a:xfrm>
            <a:off x="2098147" y="5187156"/>
            <a:ext cx="7561792" cy="49411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 anchor="ctr"/>
          <a:lstStyle/>
          <a:p>
            <a:endParaRPr lang="en-GB"/>
          </a:p>
        </p:txBody>
      </p:sp>
      <p:sp>
        <p:nvSpPr>
          <p:cNvPr id="781321" name="Rectangle 9"/>
          <p:cNvSpPr>
            <a:spLocks noChangeArrowheads="1"/>
          </p:cNvSpPr>
          <p:nvPr/>
        </p:nvSpPr>
        <p:spPr bwMode="auto">
          <a:xfrm rot="16200000">
            <a:off x="7605317" y="4256485"/>
            <a:ext cx="4861719" cy="7778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 anchor="ctr"/>
          <a:lstStyle/>
          <a:p>
            <a:endParaRPr lang="en-GB"/>
          </a:p>
        </p:txBody>
      </p:sp>
      <p:sp>
        <p:nvSpPr>
          <p:cNvPr id="781322" name="Text Box 10"/>
          <p:cNvSpPr txBox="1">
            <a:spLocks noChangeArrowheads="1"/>
          </p:cNvSpPr>
          <p:nvPr/>
        </p:nvSpPr>
        <p:spPr bwMode="auto">
          <a:xfrm rot="16200000">
            <a:off x="7588753" y="4310662"/>
            <a:ext cx="4751971" cy="62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200" b="1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rPr>
              <a:t>Technology &amp; Systems</a:t>
            </a:r>
            <a:endParaRPr lang="en-GB" altLang="en-US" sz="3200" b="1" dirty="0">
              <a:solidFill>
                <a:schemeClr val="bg1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1323" name="Text Box 11"/>
          <p:cNvSpPr txBox="1">
            <a:spLocks noChangeArrowheads="1"/>
          </p:cNvSpPr>
          <p:nvPr/>
        </p:nvSpPr>
        <p:spPr bwMode="auto">
          <a:xfrm rot="16200000">
            <a:off x="-1120220" y="5032954"/>
            <a:ext cx="3044773" cy="691389"/>
          </a:xfrm>
          <a:prstGeom prst="rect">
            <a:avLst/>
          </a:prstGeom>
          <a:noFill/>
          <a:ln w="254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3600" b="1">
                <a:solidFill>
                  <a:srgbClr val="FF6600"/>
                </a:solidFill>
                <a:ea typeface="ＭＳ Ｐゴシック" pitchFamily="34" charset="-128"/>
                <a:cs typeface="Arial" pitchFamily="34" charset="0"/>
              </a:rPr>
              <a:t>SWIM Scope</a:t>
            </a:r>
            <a:endParaRPr lang="en-GB" altLang="en-US" sz="3600" b="1">
              <a:solidFill>
                <a:srgbClr val="FF66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1324" name="Rectangle 12"/>
          <p:cNvSpPr>
            <a:spLocks noChangeArrowheads="1"/>
          </p:cNvSpPr>
          <p:nvPr/>
        </p:nvSpPr>
        <p:spPr bwMode="auto">
          <a:xfrm>
            <a:off x="2098147" y="2212579"/>
            <a:ext cx="7561792" cy="192484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 anchor="ctr"/>
          <a:lstStyle/>
          <a:p>
            <a:endParaRPr lang="en-GB"/>
          </a:p>
        </p:txBody>
      </p:sp>
      <p:sp>
        <p:nvSpPr>
          <p:cNvPr id="781325" name="Rectangle 13"/>
          <p:cNvSpPr>
            <a:spLocks noGrp="1" noChangeArrowheads="1"/>
          </p:cNvSpPr>
          <p:nvPr>
            <p:ph type="title"/>
          </p:nvPr>
        </p:nvSpPr>
        <p:spPr>
          <a:xfrm>
            <a:off x="2451100" y="457993"/>
            <a:ext cx="9112250" cy="969963"/>
          </a:xfrm>
        </p:spPr>
        <p:txBody>
          <a:bodyPr vert="horz" lIns="136063" tIns="68031" rIns="136063" bIns="68031" rtlCol="0" anchor="ctr">
            <a:normAutofit/>
          </a:bodyPr>
          <a:lstStyle/>
          <a:p>
            <a:r>
              <a:rPr lang="en-US" altLang="en-US" dirty="0"/>
              <a:t>SWIM scope</a:t>
            </a:r>
            <a:endParaRPr lang="en-GB" altLang="en-US" dirty="0"/>
          </a:p>
        </p:txBody>
      </p:sp>
      <p:sp>
        <p:nvSpPr>
          <p:cNvPr id="781326" name="Oval 14"/>
          <p:cNvSpPr>
            <a:spLocks noChangeArrowheads="1"/>
          </p:cNvSpPr>
          <p:nvPr/>
        </p:nvSpPr>
        <p:spPr bwMode="auto">
          <a:xfrm>
            <a:off x="658814" y="3790157"/>
            <a:ext cx="10440458" cy="3196829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 anchor="ctr"/>
          <a:lstStyle/>
          <a:p>
            <a:endParaRPr lang="en-GB"/>
          </a:p>
        </p:txBody>
      </p:sp>
      <p:sp>
        <p:nvSpPr>
          <p:cNvPr id="781327" name="Text Box 15"/>
          <p:cNvSpPr txBox="1">
            <a:spLocks noChangeArrowheads="1"/>
          </p:cNvSpPr>
          <p:nvPr/>
        </p:nvSpPr>
        <p:spPr bwMode="auto">
          <a:xfrm>
            <a:off x="2098147" y="7167563"/>
            <a:ext cx="7561792" cy="814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6063" tIns="68031" rIns="136063" bIns="6803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CNS Infrastructur</a:t>
            </a:r>
            <a:r>
              <a:rPr lang="en-US" altLang="en-US" sz="2800" b="1" i="1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e</a:t>
            </a:r>
          </a:p>
          <a:p>
            <a:pPr algn="ctr"/>
            <a:r>
              <a:rPr lang="fr-BE" altLang="en-US" sz="1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IP based network (PENS, internet)</a:t>
            </a:r>
            <a:endParaRPr lang="fr-BE" altLang="en-US" sz="20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1328" name="Text Box 16"/>
          <p:cNvSpPr txBox="1">
            <a:spLocks noChangeArrowheads="1"/>
          </p:cNvSpPr>
          <p:nvPr/>
        </p:nvSpPr>
        <p:spPr bwMode="auto">
          <a:xfrm>
            <a:off x="11147170" y="4286251"/>
            <a:ext cx="2999825" cy="55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>
            <a:spAutoFit/>
          </a:bodyPr>
          <a:lstStyle/>
          <a:p>
            <a:pPr algn="ctr"/>
            <a:r>
              <a:rPr lang="en-US" altLang="en-US" b="1" u="sng">
                <a:solidFill>
                  <a:srgbClr val="000000"/>
                </a:solidFill>
                <a:ea typeface="ＭＳ Ｐゴシック" pitchFamily="34" charset="-128"/>
              </a:rPr>
              <a:t>Techno</a:t>
            </a:r>
            <a:r>
              <a:rPr lang="en-US" altLang="en-US" b="1">
                <a:solidFill>
                  <a:srgbClr val="000000"/>
                </a:solidFill>
                <a:ea typeface="ＭＳ Ｐゴシック" pitchFamily="34" charset="-128"/>
              </a:rPr>
              <a:t> agnostic</a:t>
            </a:r>
            <a:endParaRPr lang="en-GB" altLang="en-US" b="1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81329" name="Text Box 17"/>
          <p:cNvSpPr txBox="1">
            <a:spLocks noChangeArrowheads="1"/>
          </p:cNvSpPr>
          <p:nvPr/>
        </p:nvSpPr>
        <p:spPr bwMode="auto">
          <a:xfrm>
            <a:off x="10980208" y="5726906"/>
            <a:ext cx="3198661" cy="96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6063" tIns="68031" rIns="136063" bIns="68031">
            <a:spAutoFit/>
          </a:bodyPr>
          <a:lstStyle/>
          <a:p>
            <a:r>
              <a:rPr lang="en-US" altLang="en-US" b="1" u="sng" dirty="0">
                <a:solidFill>
                  <a:srgbClr val="000000"/>
                </a:solidFill>
                <a:ea typeface="ＭＳ Ｐゴシック" pitchFamily="34" charset="-128"/>
              </a:rPr>
              <a:t>Content</a:t>
            </a:r>
            <a:r>
              <a:rPr lang="en-US" altLang="en-US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agnostic.</a:t>
            </a:r>
            <a:endParaRPr lang="en-US" altLang="en-US" b="1" i="1" dirty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29" y="413399"/>
            <a:ext cx="1985371" cy="89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2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8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8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23" grpId="0" animBg="1"/>
      <p:bldP spid="781326" grpId="0" animBg="1"/>
      <p:bldP spid="781328" grpId="0"/>
      <p:bldP spid="7813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-Down Arrow 2"/>
          <p:cNvSpPr/>
          <p:nvPr/>
        </p:nvSpPr>
        <p:spPr>
          <a:xfrm>
            <a:off x="6899920" y="1566634"/>
            <a:ext cx="1397223" cy="5130570"/>
          </a:xfrm>
          <a:prstGeom prst="upDownArrow">
            <a:avLst/>
          </a:prstGeom>
          <a:solidFill>
            <a:srgbClr val="FF99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endParaRPr lang="en-GB"/>
          </a:p>
        </p:txBody>
      </p:sp>
      <p:sp>
        <p:nvSpPr>
          <p:cNvPr id="48130" name="Picture 3"/>
          <p:cNvSpPr>
            <a:spLocks noChangeAspect="1" noChangeArrowheads="1"/>
          </p:cNvSpPr>
          <p:nvPr/>
        </p:nvSpPr>
        <p:spPr bwMode="auto">
          <a:xfrm>
            <a:off x="1285875" y="2532435"/>
            <a:ext cx="5873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6063" tIns="68031" rIns="136063" bIns="68031"/>
          <a:lstStyle/>
          <a:p>
            <a:endParaRPr lang="en-GB"/>
          </a:p>
        </p:txBody>
      </p:sp>
      <p:sp>
        <p:nvSpPr>
          <p:cNvPr id="48131" name="Rectangle 3"/>
          <p:cNvSpPr>
            <a:spLocks noGrp="1"/>
          </p:cNvSpPr>
          <p:nvPr>
            <p:ph type="title"/>
          </p:nvPr>
        </p:nvSpPr>
        <p:spPr>
          <a:xfrm>
            <a:off x="2742607" y="632451"/>
            <a:ext cx="4157313" cy="110416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068" tIns="68034" rIns="136068" bIns="68034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Information</a:t>
            </a:r>
            <a:endParaRPr lang="en-GB" dirty="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5875" y="1294185"/>
            <a:ext cx="7366000" cy="2000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36063" tIns="68031" rIns="136063" bIns="68031" anchor="ctr"/>
          <a:lstStyle/>
          <a:p>
            <a:pPr algn="ctr"/>
            <a:r>
              <a:rPr lang="en-US" sz="2800" b="1" u="sng" dirty="0"/>
              <a:t>AIXM</a:t>
            </a:r>
          </a:p>
          <a:p>
            <a:pPr lvl="1" algn="ctr"/>
            <a:r>
              <a:rPr lang="en-US" sz="2800" dirty="0"/>
              <a:t>ICAO &amp; Increasing implementations</a:t>
            </a:r>
          </a:p>
          <a:p>
            <a:pPr lvl="1" algn="ctr"/>
            <a:r>
              <a:rPr lang="en-US" sz="2800" dirty="0"/>
              <a:t>Digital NOTAM</a:t>
            </a:r>
          </a:p>
          <a:p>
            <a:pPr lvl="1" algn="ctr"/>
            <a:r>
              <a:rPr lang="en-US" sz="2800" dirty="0"/>
              <a:t>Lessons learned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99187" y="3096804"/>
            <a:ext cx="7366000" cy="18097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36063" tIns="68031" rIns="136063" bIns="68031" anchor="ctr"/>
          <a:lstStyle/>
          <a:p>
            <a:pPr algn="ctr"/>
            <a:r>
              <a:rPr lang="en-US" sz="2800" b="1" u="sng" dirty="0"/>
              <a:t>WXXM</a:t>
            </a:r>
            <a:endParaRPr lang="en-US" sz="2800" b="1" dirty="0"/>
          </a:p>
          <a:p>
            <a:pPr algn="ctr"/>
            <a:r>
              <a:rPr lang="en-US" sz="2800" dirty="0"/>
              <a:t>I(CAO)WXXM</a:t>
            </a:r>
          </a:p>
          <a:p>
            <a:pPr lvl="1" algn="ctr"/>
            <a:r>
              <a:rPr lang="en-US" sz="2800" dirty="0"/>
              <a:t>Reality mapping</a:t>
            </a:r>
          </a:p>
          <a:p>
            <a:pPr lvl="1" algn="ctr"/>
            <a:r>
              <a:rPr lang="en-US" sz="2800" dirty="0"/>
              <a:t>Data coming (really)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734053" y="4818404"/>
            <a:ext cx="7366000" cy="142875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136063" tIns="68031" rIns="136063" bIns="68031" anchor="ctr"/>
          <a:lstStyle/>
          <a:p>
            <a:pPr algn="ctr"/>
            <a:r>
              <a:rPr lang="en-US" sz="2800" b="1" u="sng" dirty="0"/>
              <a:t>FIXM</a:t>
            </a:r>
            <a:endParaRPr lang="en-US" sz="2800" b="1" dirty="0"/>
          </a:p>
          <a:p>
            <a:pPr lvl="1" algn="ctr"/>
            <a:r>
              <a:rPr lang="en-US" sz="2800" dirty="0"/>
              <a:t>V3 / CCB</a:t>
            </a:r>
          </a:p>
          <a:p>
            <a:pPr lvl="1" algn="ctr"/>
            <a:r>
              <a:rPr lang="en-US" sz="2800" dirty="0"/>
              <a:t>Towards implementation – V4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876" y="6517184"/>
            <a:ext cx="12044618" cy="1238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6063" tIns="68031" rIns="136063" bIns="68031" anchor="ctr"/>
          <a:lstStyle/>
          <a:p>
            <a:pPr algn="ctr"/>
            <a:r>
              <a:rPr lang="en-US" sz="2800" b="1" u="sng" dirty="0"/>
              <a:t>What about me ?</a:t>
            </a:r>
            <a:endParaRPr lang="en-US" sz="2800" dirty="0"/>
          </a:p>
          <a:p>
            <a:pPr algn="ctr"/>
            <a:r>
              <a:rPr lang="en-US" sz="2800" dirty="0"/>
              <a:t>AIDX, AMDB, </a:t>
            </a:r>
            <a:r>
              <a:rPr lang="en-US" sz="2800" dirty="0" err="1"/>
              <a:t>Asterix</a:t>
            </a:r>
            <a:r>
              <a:rPr lang="en-US" sz="2800" dirty="0"/>
              <a:t>, Inspire, ED133  … </a:t>
            </a:r>
          </a:p>
        </p:txBody>
      </p:sp>
      <p:sp>
        <p:nvSpPr>
          <p:cNvPr id="2" name="Quad Arrow Callout 1"/>
          <p:cNvSpPr/>
          <p:nvPr/>
        </p:nvSpPr>
        <p:spPr>
          <a:xfrm>
            <a:off x="8580107" y="3580185"/>
            <a:ext cx="4064000" cy="2857500"/>
          </a:xfrm>
          <a:prstGeom prst="quadArrowCallou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AIRM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210" y="952500"/>
            <a:ext cx="3746897" cy="232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21392327">
            <a:off x="10561476" y="4061333"/>
            <a:ext cx="4165272" cy="783722"/>
          </a:xfrm>
          <a:prstGeom prst="rect">
            <a:avLst/>
          </a:prstGeom>
          <a:solidFill>
            <a:srgbClr val="FFC000"/>
          </a:solidFill>
        </p:spPr>
        <p:txBody>
          <a:bodyPr wrap="none" lIns="136063" tIns="68031" rIns="136063" bIns="68031" rtlCol="0">
            <a:spAutoFit/>
          </a:bodyPr>
          <a:lstStyle/>
          <a:p>
            <a:pPr algn="ctr"/>
            <a:r>
              <a:rPr lang="en-US" sz="4200" b="1" u="sng" dirty="0">
                <a:sym typeface="Wingdings" pitchFamily="2" charset="2"/>
              </a:rPr>
              <a:t>Usage </a:t>
            </a:r>
            <a:r>
              <a:rPr lang="en-US" sz="4200" b="1" u="sng" dirty="0" smtClean="0">
                <a:sym typeface="Wingdings" pitchFamily="2" charset="2"/>
              </a:rPr>
              <a:t>starting.</a:t>
            </a:r>
            <a:endParaRPr lang="en-GB" sz="4200" b="1" u="sng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4300" y="319935"/>
            <a:ext cx="1905000" cy="857251"/>
            <a:chOff x="4889810" y="507380"/>
            <a:chExt cx="3805793" cy="2567859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810" y="507380"/>
              <a:ext cx="3805793" cy="256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4889810" y="1360129"/>
              <a:ext cx="3591235" cy="77347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0" y="7592785"/>
            <a:ext cx="2032000" cy="9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5438" y="8215313"/>
            <a:ext cx="6953250" cy="338137"/>
          </a:xfrm>
        </p:spPr>
        <p:txBody>
          <a:bodyPr/>
          <a:lstStyle/>
          <a:p>
            <a:r>
              <a:rPr lang="en-GB" altLang="en-US" dirty="0" smtClean="0"/>
              <a:t>System Wide Information Management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90192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133" grpId="0" animBg="1"/>
      <p:bldP spid="48134" grpId="0" animBg="1"/>
      <p:bldP spid="48135" grpId="0" animBg="1"/>
      <p:bldP spid="15" grpId="0" animBg="1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EUROCONTROL Presentation">
  <a:themeElements>
    <a:clrScheme name="EUROCONTROL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UROCONTROL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60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604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UROCONTROL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CONTROL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ROCONTROL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EUROCONTROL Presentation</Template>
  <TotalTime>267</TotalTime>
  <Words>800</Words>
  <Application>Microsoft Office PowerPoint</Application>
  <PresentationFormat>Custom</PresentationFormat>
  <Paragraphs>245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EUROCONTROL Presentation</vt:lpstr>
      <vt:lpstr>Photo Editor Photo</vt:lpstr>
      <vt:lpstr>System Wide Information Management</vt:lpstr>
      <vt:lpstr>Agenda</vt:lpstr>
      <vt:lpstr>Situation Today</vt:lpstr>
      <vt:lpstr>The need for sharing ATM information</vt:lpstr>
      <vt:lpstr>Today’s Information System …</vt:lpstr>
      <vt:lpstr>SWIM ‘State of the Union’</vt:lpstr>
      <vt:lpstr>SWIM Enablers and Benefits</vt:lpstr>
      <vt:lpstr>SWIM scope</vt:lpstr>
      <vt:lpstr>Information</vt:lpstr>
      <vt:lpstr>Services</vt:lpstr>
      <vt:lpstr>Technical Infrastructure</vt:lpstr>
      <vt:lpstr> Governance</vt:lpstr>
      <vt:lpstr>SESAR SWIM Outreach</vt:lpstr>
      <vt:lpstr>Conclusions</vt:lpstr>
      <vt:lpstr>PowerPoint Presentation</vt:lpstr>
    </vt:vector>
  </TitlesOfParts>
  <Company>Eurocontrol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CELIS Seppe (HBRUWG43B - scelis)</dc:creator>
  <cp:lastModifiedBy>JANSSENS Dirk</cp:lastModifiedBy>
  <cp:revision>47</cp:revision>
  <dcterms:created xsi:type="dcterms:W3CDTF">2012-12-10T14:33:36Z</dcterms:created>
  <dcterms:modified xsi:type="dcterms:W3CDTF">2015-04-05T13:13:17Z</dcterms:modified>
</cp:coreProperties>
</file>