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9" autoAdjust="0"/>
    <p:restoredTop sz="86470" autoAdjust="0"/>
  </p:normalViewPr>
  <p:slideViewPr>
    <p:cSldViewPr snapToGrid="0">
      <p:cViewPr varScale="1">
        <p:scale>
          <a:sx n="66" d="100"/>
          <a:sy n="66" d="100"/>
        </p:scale>
        <p:origin x="102" y="2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7AEDEA-9A34-4DB5-9002-193D3E9E0564}"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s-ES"/>
        </a:p>
      </dgm:t>
    </dgm:pt>
    <dgm:pt modelId="{20A4C7D2-5854-4264-B363-540E10DFE614}">
      <dgm:prSet phldrT="[Texto]"/>
      <dgm:spPr>
        <a:solidFill>
          <a:schemeClr val="accent1">
            <a:lumMod val="60000"/>
            <a:lumOff val="40000"/>
          </a:schemeClr>
        </a:solidFill>
      </dgm:spPr>
      <dgm:t>
        <a:bodyPr/>
        <a:lstStyle/>
        <a:p>
          <a:r>
            <a:rPr lang="en-US" noProof="0" dirty="0" smtClean="0"/>
            <a:t>ATM</a:t>
          </a:r>
          <a:endParaRPr lang="en-US" noProof="0" dirty="0"/>
        </a:p>
      </dgm:t>
    </dgm:pt>
    <dgm:pt modelId="{8BEA3586-866B-41D0-9584-93514A5D9BE6}" type="parTrans" cxnId="{7A0F0ACF-1419-44D8-BDFA-318F20DB5870}">
      <dgm:prSet/>
      <dgm:spPr/>
      <dgm:t>
        <a:bodyPr/>
        <a:lstStyle/>
        <a:p>
          <a:endParaRPr lang="en-US" noProof="0"/>
        </a:p>
      </dgm:t>
    </dgm:pt>
    <dgm:pt modelId="{5FB03B35-709E-43F3-9CB9-35ADBBC2EFC9}" type="sibTrans" cxnId="{7A0F0ACF-1419-44D8-BDFA-318F20DB5870}">
      <dgm:prSet/>
      <dgm:spPr/>
      <dgm:t>
        <a:bodyPr/>
        <a:lstStyle/>
        <a:p>
          <a:endParaRPr lang="en-US" noProof="0"/>
        </a:p>
      </dgm:t>
    </dgm:pt>
    <dgm:pt modelId="{B737A37E-CB96-41C9-8940-82227BF205E8}">
      <dgm:prSet phldrT="[Texto]"/>
      <dgm:spPr>
        <a:solidFill>
          <a:schemeClr val="accent1">
            <a:lumMod val="60000"/>
            <a:lumOff val="40000"/>
          </a:schemeClr>
        </a:solidFill>
      </dgm:spPr>
      <dgm:t>
        <a:bodyPr/>
        <a:lstStyle/>
        <a:p>
          <a:r>
            <a:rPr lang="en-US" noProof="0" dirty="0" smtClean="0"/>
            <a:t>Automation</a:t>
          </a:r>
          <a:endParaRPr lang="en-US" noProof="0" dirty="0"/>
        </a:p>
      </dgm:t>
    </dgm:pt>
    <dgm:pt modelId="{A69E7BEF-FC7C-42BE-BA08-2BEF133AB92C}" type="parTrans" cxnId="{B5903DBD-837F-4A87-85ED-4593ED6106EA}">
      <dgm:prSet/>
      <dgm:spPr/>
      <dgm:t>
        <a:bodyPr/>
        <a:lstStyle/>
        <a:p>
          <a:endParaRPr lang="en-US" noProof="0"/>
        </a:p>
      </dgm:t>
    </dgm:pt>
    <dgm:pt modelId="{49744A1E-49FD-4C89-AF6D-73A69C4ACFB9}" type="sibTrans" cxnId="{B5903DBD-837F-4A87-85ED-4593ED6106EA}">
      <dgm:prSet/>
      <dgm:spPr/>
      <dgm:t>
        <a:bodyPr/>
        <a:lstStyle/>
        <a:p>
          <a:endParaRPr lang="en-US" noProof="0"/>
        </a:p>
      </dgm:t>
    </dgm:pt>
    <dgm:pt modelId="{AD924C9A-7955-4ECD-8D2F-F6E69E74D242}">
      <dgm:prSet phldrT="[Texto]" custT="1"/>
      <dgm:spPr/>
      <dgm:t>
        <a:bodyPr/>
        <a:lstStyle/>
        <a:p>
          <a:pPr algn="ctr"/>
          <a:r>
            <a:rPr lang="en-US" sz="1400" noProof="0" dirty="0" smtClean="0"/>
            <a:t>Improvement of Processes through the use of Technology</a:t>
          </a:r>
          <a:endParaRPr lang="en-US" sz="1400" noProof="0" dirty="0"/>
        </a:p>
      </dgm:t>
    </dgm:pt>
    <dgm:pt modelId="{A6A89F95-55BD-4098-A678-001CE94D8185}" type="parTrans" cxnId="{F038ED67-3C60-49A5-A6BF-1DD68D4BC704}">
      <dgm:prSet/>
      <dgm:spPr/>
      <dgm:t>
        <a:bodyPr/>
        <a:lstStyle/>
        <a:p>
          <a:endParaRPr lang="en-US" noProof="0"/>
        </a:p>
      </dgm:t>
    </dgm:pt>
    <dgm:pt modelId="{FE9DB6AD-CE90-4875-98A6-73F87CF80285}" type="sibTrans" cxnId="{F038ED67-3C60-49A5-A6BF-1DD68D4BC704}">
      <dgm:prSet/>
      <dgm:spPr/>
      <dgm:t>
        <a:bodyPr/>
        <a:lstStyle/>
        <a:p>
          <a:endParaRPr lang="en-US" noProof="0"/>
        </a:p>
      </dgm:t>
    </dgm:pt>
    <dgm:pt modelId="{3B22F6E3-4F52-48D4-A295-1786DBB93396}">
      <dgm:prSet phldrT="[Texto]" custT="1"/>
      <dgm:spPr/>
      <dgm:t>
        <a:bodyPr/>
        <a:lstStyle/>
        <a:p>
          <a:r>
            <a:rPr lang="en-US" sz="1400" noProof="0" dirty="0" smtClean="0"/>
            <a:t>Flight Trajectories Management</a:t>
          </a:r>
          <a:endParaRPr lang="en-US" sz="1400" noProof="0" dirty="0"/>
        </a:p>
      </dgm:t>
    </dgm:pt>
    <dgm:pt modelId="{07C130A0-79BD-45CD-9624-5D7C013A16B1}" type="sibTrans" cxnId="{E8B962DA-24F2-4767-8E3F-77EF1EF47584}">
      <dgm:prSet/>
      <dgm:spPr/>
      <dgm:t>
        <a:bodyPr/>
        <a:lstStyle/>
        <a:p>
          <a:endParaRPr lang="en-US" noProof="0"/>
        </a:p>
      </dgm:t>
    </dgm:pt>
    <dgm:pt modelId="{418162A3-879F-4DED-B5D6-45D89A244E14}" type="parTrans" cxnId="{E8B962DA-24F2-4767-8E3F-77EF1EF47584}">
      <dgm:prSet/>
      <dgm:spPr/>
      <dgm:t>
        <a:bodyPr/>
        <a:lstStyle/>
        <a:p>
          <a:endParaRPr lang="en-US" noProof="0"/>
        </a:p>
      </dgm:t>
    </dgm:pt>
    <dgm:pt modelId="{C03C12F8-451C-43E7-8E16-4208DD975689}" type="pres">
      <dgm:prSet presAssocID="{437AEDEA-9A34-4DB5-9002-193D3E9E0564}" presName="theList" presStyleCnt="0">
        <dgm:presLayoutVars>
          <dgm:dir/>
          <dgm:animLvl val="lvl"/>
          <dgm:resizeHandles val="exact"/>
        </dgm:presLayoutVars>
      </dgm:prSet>
      <dgm:spPr/>
      <dgm:t>
        <a:bodyPr/>
        <a:lstStyle/>
        <a:p>
          <a:endParaRPr lang="en-GB"/>
        </a:p>
      </dgm:t>
    </dgm:pt>
    <dgm:pt modelId="{53A254DB-7F9B-4A0C-85EA-AE2E8CDEF6DB}" type="pres">
      <dgm:prSet presAssocID="{20A4C7D2-5854-4264-B363-540E10DFE614}" presName="compNode" presStyleCnt="0"/>
      <dgm:spPr/>
      <dgm:t>
        <a:bodyPr/>
        <a:lstStyle/>
        <a:p>
          <a:endParaRPr lang="es-ES"/>
        </a:p>
      </dgm:t>
    </dgm:pt>
    <dgm:pt modelId="{F7FF667C-00E0-4825-B500-F91C68606D56}" type="pres">
      <dgm:prSet presAssocID="{20A4C7D2-5854-4264-B363-540E10DFE614}" presName="aNode" presStyleLbl="bgShp" presStyleIdx="0" presStyleCnt="2" custLinFactNeighborY="-1329"/>
      <dgm:spPr/>
      <dgm:t>
        <a:bodyPr/>
        <a:lstStyle/>
        <a:p>
          <a:endParaRPr lang="en-GB"/>
        </a:p>
      </dgm:t>
    </dgm:pt>
    <dgm:pt modelId="{ACBFA628-8583-4297-A450-6468D00A8EF6}" type="pres">
      <dgm:prSet presAssocID="{20A4C7D2-5854-4264-B363-540E10DFE614}" presName="textNode" presStyleLbl="bgShp" presStyleIdx="0" presStyleCnt="2"/>
      <dgm:spPr/>
      <dgm:t>
        <a:bodyPr/>
        <a:lstStyle/>
        <a:p>
          <a:endParaRPr lang="en-GB"/>
        </a:p>
      </dgm:t>
    </dgm:pt>
    <dgm:pt modelId="{0ED1E4C4-14BE-4E5B-874D-FCB2DDC3C22E}" type="pres">
      <dgm:prSet presAssocID="{20A4C7D2-5854-4264-B363-540E10DFE614}" presName="compChildNode" presStyleCnt="0"/>
      <dgm:spPr/>
      <dgm:t>
        <a:bodyPr/>
        <a:lstStyle/>
        <a:p>
          <a:endParaRPr lang="es-ES"/>
        </a:p>
      </dgm:t>
    </dgm:pt>
    <dgm:pt modelId="{1AAD3771-20F8-4086-B3A0-4A9676C6B13F}" type="pres">
      <dgm:prSet presAssocID="{20A4C7D2-5854-4264-B363-540E10DFE614}" presName="theInnerList" presStyleCnt="0"/>
      <dgm:spPr/>
      <dgm:t>
        <a:bodyPr/>
        <a:lstStyle/>
        <a:p>
          <a:endParaRPr lang="es-ES"/>
        </a:p>
      </dgm:t>
    </dgm:pt>
    <dgm:pt modelId="{8AC4F0FA-BAC7-4BBF-8CF0-9E218B92A52C}" type="pres">
      <dgm:prSet presAssocID="{3B22F6E3-4F52-48D4-A295-1786DBB93396}" presName="childNode" presStyleLbl="node1" presStyleIdx="0" presStyleCnt="2" custScaleY="1484618" custLinFactY="-4156" custLinFactNeighborY="-100000">
        <dgm:presLayoutVars>
          <dgm:bulletEnabled val="1"/>
        </dgm:presLayoutVars>
      </dgm:prSet>
      <dgm:spPr/>
      <dgm:t>
        <a:bodyPr/>
        <a:lstStyle/>
        <a:p>
          <a:endParaRPr lang="es-ES"/>
        </a:p>
      </dgm:t>
    </dgm:pt>
    <dgm:pt modelId="{3143491D-1DEA-42EC-81A6-596DE6E24F6D}" type="pres">
      <dgm:prSet presAssocID="{20A4C7D2-5854-4264-B363-540E10DFE614}" presName="aSpace" presStyleCnt="0"/>
      <dgm:spPr/>
      <dgm:t>
        <a:bodyPr/>
        <a:lstStyle/>
        <a:p>
          <a:endParaRPr lang="es-ES"/>
        </a:p>
      </dgm:t>
    </dgm:pt>
    <dgm:pt modelId="{07C01D46-51A1-43F5-83DE-29DE2A623B99}" type="pres">
      <dgm:prSet presAssocID="{B737A37E-CB96-41C9-8940-82227BF205E8}" presName="compNode" presStyleCnt="0"/>
      <dgm:spPr/>
      <dgm:t>
        <a:bodyPr/>
        <a:lstStyle/>
        <a:p>
          <a:endParaRPr lang="es-ES"/>
        </a:p>
      </dgm:t>
    </dgm:pt>
    <dgm:pt modelId="{D4F2C7C9-E192-4EBF-9D75-411F67688676}" type="pres">
      <dgm:prSet presAssocID="{B737A37E-CB96-41C9-8940-82227BF205E8}" presName="aNode" presStyleLbl="bgShp" presStyleIdx="1" presStyleCnt="2"/>
      <dgm:spPr/>
      <dgm:t>
        <a:bodyPr/>
        <a:lstStyle/>
        <a:p>
          <a:endParaRPr lang="en-GB"/>
        </a:p>
      </dgm:t>
    </dgm:pt>
    <dgm:pt modelId="{F6C67D08-039E-4CE7-9997-7ED63BBB0D9F}" type="pres">
      <dgm:prSet presAssocID="{B737A37E-CB96-41C9-8940-82227BF205E8}" presName="textNode" presStyleLbl="bgShp" presStyleIdx="1" presStyleCnt="2"/>
      <dgm:spPr/>
      <dgm:t>
        <a:bodyPr/>
        <a:lstStyle/>
        <a:p>
          <a:endParaRPr lang="en-GB"/>
        </a:p>
      </dgm:t>
    </dgm:pt>
    <dgm:pt modelId="{CEE13D8E-9556-4285-8B29-661F3A6E893F}" type="pres">
      <dgm:prSet presAssocID="{B737A37E-CB96-41C9-8940-82227BF205E8}" presName="compChildNode" presStyleCnt="0"/>
      <dgm:spPr/>
      <dgm:t>
        <a:bodyPr/>
        <a:lstStyle/>
        <a:p>
          <a:endParaRPr lang="es-ES"/>
        </a:p>
      </dgm:t>
    </dgm:pt>
    <dgm:pt modelId="{CBCBC414-EBF8-46FC-B95B-E134D83937B2}" type="pres">
      <dgm:prSet presAssocID="{B737A37E-CB96-41C9-8940-82227BF205E8}" presName="theInnerList" presStyleCnt="0"/>
      <dgm:spPr/>
      <dgm:t>
        <a:bodyPr/>
        <a:lstStyle/>
        <a:p>
          <a:endParaRPr lang="es-ES"/>
        </a:p>
      </dgm:t>
    </dgm:pt>
    <dgm:pt modelId="{F51C1665-C9DC-4E22-A808-935A6F3A05CE}" type="pres">
      <dgm:prSet presAssocID="{AD924C9A-7955-4ECD-8D2F-F6E69E74D242}" presName="childNode" presStyleLbl="node1" presStyleIdx="1" presStyleCnt="2" custScaleY="587417" custLinFactNeighborX="1142" custLinFactNeighborY="-41469">
        <dgm:presLayoutVars>
          <dgm:bulletEnabled val="1"/>
        </dgm:presLayoutVars>
      </dgm:prSet>
      <dgm:spPr/>
      <dgm:t>
        <a:bodyPr/>
        <a:lstStyle/>
        <a:p>
          <a:endParaRPr lang="es-ES"/>
        </a:p>
      </dgm:t>
    </dgm:pt>
  </dgm:ptLst>
  <dgm:cxnLst>
    <dgm:cxn modelId="{110EFD4A-7EAA-46CA-B4F6-DA54CDA833C0}" type="presOf" srcId="{3B22F6E3-4F52-48D4-A295-1786DBB93396}" destId="{8AC4F0FA-BAC7-4BBF-8CF0-9E218B92A52C}" srcOrd="0" destOrd="0" presId="urn:microsoft.com/office/officeart/2005/8/layout/lProcess2"/>
    <dgm:cxn modelId="{7A0F0ACF-1419-44D8-BDFA-318F20DB5870}" srcId="{437AEDEA-9A34-4DB5-9002-193D3E9E0564}" destId="{20A4C7D2-5854-4264-B363-540E10DFE614}" srcOrd="0" destOrd="0" parTransId="{8BEA3586-866B-41D0-9584-93514A5D9BE6}" sibTransId="{5FB03B35-709E-43F3-9CB9-35ADBBC2EFC9}"/>
    <dgm:cxn modelId="{E8B962DA-24F2-4767-8E3F-77EF1EF47584}" srcId="{20A4C7D2-5854-4264-B363-540E10DFE614}" destId="{3B22F6E3-4F52-48D4-A295-1786DBB93396}" srcOrd="0" destOrd="0" parTransId="{418162A3-879F-4DED-B5D6-45D89A244E14}" sibTransId="{07C130A0-79BD-45CD-9624-5D7C013A16B1}"/>
    <dgm:cxn modelId="{F038ED67-3C60-49A5-A6BF-1DD68D4BC704}" srcId="{B737A37E-CB96-41C9-8940-82227BF205E8}" destId="{AD924C9A-7955-4ECD-8D2F-F6E69E74D242}" srcOrd="0" destOrd="0" parTransId="{A6A89F95-55BD-4098-A678-001CE94D8185}" sibTransId="{FE9DB6AD-CE90-4875-98A6-73F87CF80285}"/>
    <dgm:cxn modelId="{5EC8329E-F4B8-45B7-B2D2-7B1DFE443A51}" type="presOf" srcId="{20A4C7D2-5854-4264-B363-540E10DFE614}" destId="{ACBFA628-8583-4297-A450-6468D00A8EF6}" srcOrd="1" destOrd="0" presId="urn:microsoft.com/office/officeart/2005/8/layout/lProcess2"/>
    <dgm:cxn modelId="{B59EC1DC-8115-405D-BF7B-4D14B7CF010A}" type="presOf" srcId="{437AEDEA-9A34-4DB5-9002-193D3E9E0564}" destId="{C03C12F8-451C-43E7-8E16-4208DD975689}" srcOrd="0" destOrd="0" presId="urn:microsoft.com/office/officeart/2005/8/layout/lProcess2"/>
    <dgm:cxn modelId="{13E8371A-C7ED-4DD2-9B94-94745EE0336B}" type="presOf" srcId="{B737A37E-CB96-41C9-8940-82227BF205E8}" destId="{F6C67D08-039E-4CE7-9997-7ED63BBB0D9F}" srcOrd="1" destOrd="0" presId="urn:microsoft.com/office/officeart/2005/8/layout/lProcess2"/>
    <dgm:cxn modelId="{C006BAFE-B9DE-4867-92C2-9F5E5239AC49}" type="presOf" srcId="{B737A37E-CB96-41C9-8940-82227BF205E8}" destId="{D4F2C7C9-E192-4EBF-9D75-411F67688676}" srcOrd="0" destOrd="0" presId="urn:microsoft.com/office/officeart/2005/8/layout/lProcess2"/>
    <dgm:cxn modelId="{B5903DBD-837F-4A87-85ED-4593ED6106EA}" srcId="{437AEDEA-9A34-4DB5-9002-193D3E9E0564}" destId="{B737A37E-CB96-41C9-8940-82227BF205E8}" srcOrd="1" destOrd="0" parTransId="{A69E7BEF-FC7C-42BE-BA08-2BEF133AB92C}" sibTransId="{49744A1E-49FD-4C89-AF6D-73A69C4ACFB9}"/>
    <dgm:cxn modelId="{E121C629-4E21-4B6F-8A6B-D0E80F6E0C6B}" type="presOf" srcId="{20A4C7D2-5854-4264-B363-540E10DFE614}" destId="{F7FF667C-00E0-4825-B500-F91C68606D56}" srcOrd="0" destOrd="0" presId="urn:microsoft.com/office/officeart/2005/8/layout/lProcess2"/>
    <dgm:cxn modelId="{134AC975-6C38-414E-8CCC-B6F964DF5926}" type="presOf" srcId="{AD924C9A-7955-4ECD-8D2F-F6E69E74D242}" destId="{F51C1665-C9DC-4E22-A808-935A6F3A05CE}" srcOrd="0" destOrd="0" presId="urn:microsoft.com/office/officeart/2005/8/layout/lProcess2"/>
    <dgm:cxn modelId="{5CC7819A-9CC5-47D1-959A-7C23A8777ED9}" type="presParOf" srcId="{C03C12F8-451C-43E7-8E16-4208DD975689}" destId="{53A254DB-7F9B-4A0C-85EA-AE2E8CDEF6DB}" srcOrd="0" destOrd="0" presId="urn:microsoft.com/office/officeart/2005/8/layout/lProcess2"/>
    <dgm:cxn modelId="{B4EE6D8A-FCC5-4B34-8106-8F7A6259432C}" type="presParOf" srcId="{53A254DB-7F9B-4A0C-85EA-AE2E8CDEF6DB}" destId="{F7FF667C-00E0-4825-B500-F91C68606D56}" srcOrd="0" destOrd="0" presId="urn:microsoft.com/office/officeart/2005/8/layout/lProcess2"/>
    <dgm:cxn modelId="{8EF59137-D0DA-4C7B-9525-0B59A4ABEBB3}" type="presParOf" srcId="{53A254DB-7F9B-4A0C-85EA-AE2E8CDEF6DB}" destId="{ACBFA628-8583-4297-A450-6468D00A8EF6}" srcOrd="1" destOrd="0" presId="urn:microsoft.com/office/officeart/2005/8/layout/lProcess2"/>
    <dgm:cxn modelId="{62608501-280A-4434-AAD8-9914D74AF033}" type="presParOf" srcId="{53A254DB-7F9B-4A0C-85EA-AE2E8CDEF6DB}" destId="{0ED1E4C4-14BE-4E5B-874D-FCB2DDC3C22E}" srcOrd="2" destOrd="0" presId="urn:microsoft.com/office/officeart/2005/8/layout/lProcess2"/>
    <dgm:cxn modelId="{A7A81D1F-F281-44AA-B0B8-591DC5F02D0C}" type="presParOf" srcId="{0ED1E4C4-14BE-4E5B-874D-FCB2DDC3C22E}" destId="{1AAD3771-20F8-4086-B3A0-4A9676C6B13F}" srcOrd="0" destOrd="0" presId="urn:microsoft.com/office/officeart/2005/8/layout/lProcess2"/>
    <dgm:cxn modelId="{9FC3F095-48FB-451C-B0E0-118DF8413514}" type="presParOf" srcId="{1AAD3771-20F8-4086-B3A0-4A9676C6B13F}" destId="{8AC4F0FA-BAC7-4BBF-8CF0-9E218B92A52C}" srcOrd="0" destOrd="0" presId="urn:microsoft.com/office/officeart/2005/8/layout/lProcess2"/>
    <dgm:cxn modelId="{4B6D8C14-1AAD-4834-AFA8-620A7900EFF2}" type="presParOf" srcId="{C03C12F8-451C-43E7-8E16-4208DD975689}" destId="{3143491D-1DEA-42EC-81A6-596DE6E24F6D}" srcOrd="1" destOrd="0" presId="urn:microsoft.com/office/officeart/2005/8/layout/lProcess2"/>
    <dgm:cxn modelId="{A9D1A8B4-2B33-4FC8-A18E-BB2741F624D8}" type="presParOf" srcId="{C03C12F8-451C-43E7-8E16-4208DD975689}" destId="{07C01D46-51A1-43F5-83DE-29DE2A623B99}" srcOrd="2" destOrd="0" presId="urn:microsoft.com/office/officeart/2005/8/layout/lProcess2"/>
    <dgm:cxn modelId="{3D080B80-9D6C-4E50-A557-CAD5976A9837}" type="presParOf" srcId="{07C01D46-51A1-43F5-83DE-29DE2A623B99}" destId="{D4F2C7C9-E192-4EBF-9D75-411F67688676}" srcOrd="0" destOrd="0" presId="urn:microsoft.com/office/officeart/2005/8/layout/lProcess2"/>
    <dgm:cxn modelId="{38B202BB-58DC-4248-B792-6FDF70A2789F}" type="presParOf" srcId="{07C01D46-51A1-43F5-83DE-29DE2A623B99}" destId="{F6C67D08-039E-4CE7-9997-7ED63BBB0D9F}" srcOrd="1" destOrd="0" presId="urn:microsoft.com/office/officeart/2005/8/layout/lProcess2"/>
    <dgm:cxn modelId="{F2100B88-D324-46B2-9ED0-CF93FCEFD5B7}" type="presParOf" srcId="{07C01D46-51A1-43F5-83DE-29DE2A623B99}" destId="{CEE13D8E-9556-4285-8B29-661F3A6E893F}" srcOrd="2" destOrd="0" presId="urn:microsoft.com/office/officeart/2005/8/layout/lProcess2"/>
    <dgm:cxn modelId="{A4C12160-34E6-4699-9F1C-ECB2D31F5945}" type="presParOf" srcId="{CEE13D8E-9556-4285-8B29-661F3A6E893F}" destId="{CBCBC414-EBF8-46FC-B95B-E134D83937B2}" srcOrd="0" destOrd="0" presId="urn:microsoft.com/office/officeart/2005/8/layout/lProcess2"/>
    <dgm:cxn modelId="{43524CA5-A72E-45BB-B4A8-7AEE31BF79F8}" type="presParOf" srcId="{CBCBC414-EBF8-46FC-B95B-E134D83937B2}" destId="{F51C1665-C9DC-4E22-A808-935A6F3A05CE}"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F667C-00E0-4825-B500-F91C68606D56}">
      <dsp:nvSpPr>
        <dsp:cNvPr id="0" name=""/>
        <dsp:cNvSpPr/>
      </dsp:nvSpPr>
      <dsp:spPr>
        <a:xfrm>
          <a:off x="1996" y="0"/>
          <a:ext cx="1920131" cy="2622406"/>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noProof="0" dirty="0" smtClean="0"/>
            <a:t>ATM</a:t>
          </a:r>
          <a:endParaRPr lang="en-US" sz="2700" kern="1200" noProof="0" dirty="0"/>
        </a:p>
      </dsp:txBody>
      <dsp:txXfrm>
        <a:off x="1996" y="0"/>
        <a:ext cx="1920131" cy="786721"/>
      </dsp:txXfrm>
    </dsp:sp>
    <dsp:sp modelId="{8AC4F0FA-BAC7-4BBF-8CF0-9E218B92A52C}">
      <dsp:nvSpPr>
        <dsp:cNvPr id="0" name=""/>
        <dsp:cNvSpPr/>
      </dsp:nvSpPr>
      <dsp:spPr>
        <a:xfrm>
          <a:off x="194009" y="668529"/>
          <a:ext cx="1536105" cy="170211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noProof="0" dirty="0" smtClean="0"/>
            <a:t>Flight Trajectories Management</a:t>
          </a:r>
          <a:endParaRPr lang="en-US" sz="1400" kern="1200" noProof="0" dirty="0"/>
        </a:p>
      </dsp:txBody>
      <dsp:txXfrm>
        <a:off x="239000" y="713520"/>
        <a:ext cx="1446123" cy="1612135"/>
      </dsp:txXfrm>
    </dsp:sp>
    <dsp:sp modelId="{D4F2C7C9-E192-4EBF-9D75-411F67688676}">
      <dsp:nvSpPr>
        <dsp:cNvPr id="0" name=""/>
        <dsp:cNvSpPr/>
      </dsp:nvSpPr>
      <dsp:spPr>
        <a:xfrm>
          <a:off x="2066137" y="0"/>
          <a:ext cx="1920131" cy="2622406"/>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noProof="0" dirty="0" smtClean="0"/>
            <a:t>Automation</a:t>
          </a:r>
          <a:endParaRPr lang="en-US" sz="2700" kern="1200" noProof="0" dirty="0"/>
        </a:p>
      </dsp:txBody>
      <dsp:txXfrm>
        <a:off x="2066137" y="0"/>
        <a:ext cx="1920131" cy="786721"/>
      </dsp:txXfrm>
    </dsp:sp>
    <dsp:sp modelId="{F51C1665-C9DC-4E22-A808-935A6F3A05CE}">
      <dsp:nvSpPr>
        <dsp:cNvPr id="0" name=""/>
        <dsp:cNvSpPr/>
      </dsp:nvSpPr>
      <dsp:spPr>
        <a:xfrm>
          <a:off x="2275692" y="666791"/>
          <a:ext cx="1536105" cy="1703854"/>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noProof="0" dirty="0" smtClean="0"/>
            <a:t>Improvement of Processes through the use of Technology</a:t>
          </a:r>
          <a:endParaRPr lang="en-US" sz="1400" kern="1200" noProof="0" dirty="0"/>
        </a:p>
      </dsp:txBody>
      <dsp:txXfrm>
        <a:off x="2320683" y="711782"/>
        <a:ext cx="1446123" cy="161387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a:xfrm>
            <a:off x="762000" y="6356349"/>
            <a:ext cx="2743200" cy="365125"/>
          </a:xfrm>
        </p:spPr>
        <p:txBody>
          <a:bodyPr/>
          <a:lstStyle/>
          <a:p>
            <a:fld id="{41DADC35-8479-4D96-B592-47BFA77410F5}" type="datetimeFigureOut">
              <a:rPr lang="es-ES" smtClean="0"/>
              <a:t>04/04/2015</a:t>
            </a:fld>
            <a:endParaRPr lang="es-ES" dirty="0"/>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6EEB5F0-393E-4BC1-9C99-DE26F387B2C1}" type="slidenum">
              <a:rPr lang="es-ES" smtClean="0"/>
              <a:t>‹Nº›</a:t>
            </a:fld>
            <a:endParaRPr lang="es-ES"/>
          </a:p>
        </p:txBody>
      </p:sp>
    </p:spTree>
    <p:extLst>
      <p:ext uri="{BB962C8B-B14F-4D97-AF65-F5344CB8AC3E}">
        <p14:creationId xmlns:p14="http://schemas.microsoft.com/office/powerpoint/2010/main" val="36074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1DADC35-8479-4D96-B592-47BFA77410F5}" type="datetimeFigureOut">
              <a:rPr lang="es-ES" smtClean="0"/>
              <a:t>04/04/2015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6EEB5F0-393E-4BC1-9C99-DE26F387B2C1}" type="slidenum">
              <a:rPr lang="es-ES" smtClean="0"/>
              <a:t>‹Nº›</a:t>
            </a:fld>
            <a:endParaRPr lang="es-ES"/>
          </a:p>
        </p:txBody>
      </p:sp>
    </p:spTree>
    <p:extLst>
      <p:ext uri="{BB962C8B-B14F-4D97-AF65-F5344CB8AC3E}">
        <p14:creationId xmlns:p14="http://schemas.microsoft.com/office/powerpoint/2010/main" val="39035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1DADC35-8479-4D96-B592-47BFA77410F5}" type="datetimeFigureOut">
              <a:rPr lang="es-ES" smtClean="0"/>
              <a:t>04/04/2015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6EEB5F0-393E-4BC1-9C99-DE26F387B2C1}" type="slidenum">
              <a:rPr lang="es-ES" smtClean="0"/>
              <a:t>‹Nº›</a:t>
            </a:fld>
            <a:endParaRPr lang="es-ES"/>
          </a:p>
        </p:txBody>
      </p:sp>
    </p:spTree>
    <p:extLst>
      <p:ext uri="{BB962C8B-B14F-4D97-AF65-F5344CB8AC3E}">
        <p14:creationId xmlns:p14="http://schemas.microsoft.com/office/powerpoint/2010/main" val="1245955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1DADC35-8479-4D96-B592-47BFA77410F5}" type="datetimeFigureOut">
              <a:rPr lang="es-ES" smtClean="0"/>
              <a:t>04/04/2015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6EEB5F0-393E-4BC1-9C99-DE26F387B2C1}" type="slidenum">
              <a:rPr lang="es-ES" smtClean="0"/>
              <a:t>‹Nº›</a:t>
            </a:fld>
            <a:endParaRPr lang="es-ES"/>
          </a:p>
        </p:txBody>
      </p:sp>
    </p:spTree>
    <p:extLst>
      <p:ext uri="{BB962C8B-B14F-4D97-AF65-F5344CB8AC3E}">
        <p14:creationId xmlns:p14="http://schemas.microsoft.com/office/powerpoint/2010/main" val="218008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1DADC35-8479-4D96-B592-47BFA77410F5}" type="datetimeFigureOut">
              <a:rPr lang="es-ES" smtClean="0"/>
              <a:t>04/04/2015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6EEB5F0-393E-4BC1-9C99-DE26F387B2C1}" type="slidenum">
              <a:rPr lang="es-ES" smtClean="0"/>
              <a:t>‹Nº›</a:t>
            </a:fld>
            <a:endParaRPr lang="es-ES"/>
          </a:p>
        </p:txBody>
      </p:sp>
    </p:spTree>
    <p:extLst>
      <p:ext uri="{BB962C8B-B14F-4D97-AF65-F5344CB8AC3E}">
        <p14:creationId xmlns:p14="http://schemas.microsoft.com/office/powerpoint/2010/main" val="140447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41DADC35-8479-4D96-B592-47BFA77410F5}" type="datetimeFigureOut">
              <a:rPr lang="es-ES" smtClean="0"/>
              <a:t>04/04/2015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6EEB5F0-393E-4BC1-9C99-DE26F387B2C1}" type="slidenum">
              <a:rPr lang="es-ES" smtClean="0"/>
              <a:t>‹Nº›</a:t>
            </a:fld>
            <a:endParaRPr lang="es-ES"/>
          </a:p>
        </p:txBody>
      </p:sp>
    </p:spTree>
    <p:extLst>
      <p:ext uri="{BB962C8B-B14F-4D97-AF65-F5344CB8AC3E}">
        <p14:creationId xmlns:p14="http://schemas.microsoft.com/office/powerpoint/2010/main" val="280874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41DADC35-8479-4D96-B592-47BFA77410F5}" type="datetimeFigureOut">
              <a:rPr lang="es-ES" smtClean="0"/>
              <a:t>04/04/2015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6EEB5F0-393E-4BC1-9C99-DE26F387B2C1}" type="slidenum">
              <a:rPr lang="es-ES" smtClean="0"/>
              <a:t>‹Nº›</a:t>
            </a:fld>
            <a:endParaRPr lang="es-ES"/>
          </a:p>
        </p:txBody>
      </p:sp>
    </p:spTree>
    <p:extLst>
      <p:ext uri="{BB962C8B-B14F-4D97-AF65-F5344CB8AC3E}">
        <p14:creationId xmlns:p14="http://schemas.microsoft.com/office/powerpoint/2010/main" val="59653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41DADC35-8479-4D96-B592-47BFA77410F5}" type="datetimeFigureOut">
              <a:rPr lang="es-ES" smtClean="0"/>
              <a:t>04/04/2015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6EEB5F0-393E-4BC1-9C99-DE26F387B2C1}" type="slidenum">
              <a:rPr lang="es-ES" smtClean="0"/>
              <a:t>‹Nº›</a:t>
            </a:fld>
            <a:endParaRPr lang="es-ES"/>
          </a:p>
        </p:txBody>
      </p:sp>
    </p:spTree>
    <p:extLst>
      <p:ext uri="{BB962C8B-B14F-4D97-AF65-F5344CB8AC3E}">
        <p14:creationId xmlns:p14="http://schemas.microsoft.com/office/powerpoint/2010/main" val="22489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1DADC35-8479-4D96-B592-47BFA77410F5}" type="datetimeFigureOut">
              <a:rPr lang="es-ES" smtClean="0"/>
              <a:t>04/04/2015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6EEB5F0-393E-4BC1-9C99-DE26F387B2C1}" type="slidenum">
              <a:rPr lang="es-ES" smtClean="0"/>
              <a:t>‹Nº›</a:t>
            </a:fld>
            <a:endParaRPr lang="es-ES"/>
          </a:p>
        </p:txBody>
      </p:sp>
    </p:spTree>
    <p:extLst>
      <p:ext uri="{BB962C8B-B14F-4D97-AF65-F5344CB8AC3E}">
        <p14:creationId xmlns:p14="http://schemas.microsoft.com/office/powerpoint/2010/main" val="428454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1DADC35-8479-4D96-B592-47BFA77410F5}" type="datetimeFigureOut">
              <a:rPr lang="es-ES" smtClean="0"/>
              <a:t>04/04/2015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6EEB5F0-393E-4BC1-9C99-DE26F387B2C1}" type="slidenum">
              <a:rPr lang="es-ES" smtClean="0"/>
              <a:t>‹Nº›</a:t>
            </a:fld>
            <a:endParaRPr lang="es-ES"/>
          </a:p>
        </p:txBody>
      </p:sp>
    </p:spTree>
    <p:extLst>
      <p:ext uri="{BB962C8B-B14F-4D97-AF65-F5344CB8AC3E}">
        <p14:creationId xmlns:p14="http://schemas.microsoft.com/office/powerpoint/2010/main" val="257641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1DADC35-8479-4D96-B592-47BFA77410F5}" type="datetimeFigureOut">
              <a:rPr lang="es-ES" smtClean="0"/>
              <a:t>04/04/2015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6EEB5F0-393E-4BC1-9C99-DE26F387B2C1}" type="slidenum">
              <a:rPr lang="es-ES" smtClean="0"/>
              <a:t>‹Nº›</a:t>
            </a:fld>
            <a:endParaRPr lang="es-ES"/>
          </a:p>
        </p:txBody>
      </p:sp>
    </p:spTree>
    <p:extLst>
      <p:ext uri="{BB962C8B-B14F-4D97-AF65-F5344CB8AC3E}">
        <p14:creationId xmlns:p14="http://schemas.microsoft.com/office/powerpoint/2010/main" val="157406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DC35-8479-4D96-B592-47BFA77410F5}" type="datetimeFigureOut">
              <a:rPr lang="es-ES" smtClean="0"/>
              <a:t>04/04/2015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EB5F0-393E-4BC1-9C99-DE26F387B2C1}" type="slidenum">
              <a:rPr lang="es-ES" smtClean="0"/>
              <a:t>‹Nº›</a:t>
            </a:fld>
            <a:endParaRPr lang="es-ES"/>
          </a:p>
        </p:txBody>
      </p:sp>
    </p:spTree>
    <p:extLst>
      <p:ext uri="{BB962C8B-B14F-4D97-AF65-F5344CB8AC3E}">
        <p14:creationId xmlns:p14="http://schemas.microsoft.com/office/powerpoint/2010/main" val="1671560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7.png"/><Relationship Id="rId5" Type="http://schemas.openxmlformats.org/officeDocument/2006/relationships/diagramLayout" Target="../diagrams/layout1.xml"/><Relationship Id="rId10" Type="http://schemas.openxmlformats.org/officeDocument/2006/relationships/image" Target="../media/image16.emf"/><Relationship Id="rId4" Type="http://schemas.openxmlformats.org/officeDocument/2006/relationships/diagramData" Target="../diagrams/data1.xml"/><Relationship Id="rId9" Type="http://schemas.openxmlformats.org/officeDocument/2006/relationships/image" Target="../media/image1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671" y="290564"/>
            <a:ext cx="5956664" cy="6122982"/>
          </a:xfrm>
          <a:prstGeom prst="rect">
            <a:avLst/>
          </a:prstGeom>
          <a:solidFill>
            <a:schemeClr val="bg2">
              <a:lumMod val="90000"/>
            </a:schemeClr>
          </a:solidFill>
          <a:extLst/>
        </p:spPr>
      </p:pic>
      <p:sp>
        <p:nvSpPr>
          <p:cNvPr id="2" name="Título 1"/>
          <p:cNvSpPr>
            <a:spLocks noGrp="1"/>
          </p:cNvSpPr>
          <p:nvPr>
            <p:ph type="ctrTitle"/>
          </p:nvPr>
        </p:nvSpPr>
        <p:spPr>
          <a:xfrm>
            <a:off x="1524003" y="1863226"/>
            <a:ext cx="9144000" cy="2387600"/>
          </a:xfrm>
        </p:spPr>
        <p:txBody>
          <a:bodyPr>
            <a:normAutofit/>
          </a:bodyPr>
          <a:lstStyle/>
          <a:p>
            <a:r>
              <a:rPr lang="en-US" sz="4000" b="1" i="1" dirty="0">
                <a:solidFill>
                  <a:schemeClr val="tx2">
                    <a:lumMod val="75000"/>
                  </a:schemeClr>
                </a:solidFill>
                <a:effectLst>
                  <a:outerShdw blurRad="38100" dist="38100" dir="2700000" algn="tl">
                    <a:srgbClr val="000000">
                      <a:alpha val="43137"/>
                    </a:srgbClr>
                  </a:outerShdw>
                </a:effectLst>
              </a:rPr>
              <a:t>BALANCE OF HALA! AND PROPOSAL FOR FUTURE NETWORKS UNDER SESAR 2020</a:t>
            </a:r>
            <a:r>
              <a:rPr lang="es-ES" sz="4000" dirty="0">
                <a:solidFill>
                  <a:schemeClr val="tx2">
                    <a:lumMod val="75000"/>
                  </a:schemeClr>
                </a:solidFill>
                <a:effectLst>
                  <a:outerShdw blurRad="38100" dist="38100" dir="2700000" algn="tl">
                    <a:srgbClr val="000000">
                      <a:alpha val="43137"/>
                    </a:srgbClr>
                  </a:outerShdw>
                </a:effectLst>
              </a:rPr>
              <a:t/>
            </a:r>
            <a:br>
              <a:rPr lang="es-ES" sz="4000" dirty="0">
                <a:solidFill>
                  <a:schemeClr val="tx2">
                    <a:lumMod val="75000"/>
                  </a:schemeClr>
                </a:solidFill>
                <a:effectLst>
                  <a:outerShdw blurRad="38100" dist="38100" dir="2700000" algn="tl">
                    <a:srgbClr val="000000">
                      <a:alpha val="43137"/>
                    </a:srgbClr>
                  </a:outerShdw>
                </a:effectLst>
              </a:rPr>
            </a:br>
            <a:endParaRPr lang="es-ES" sz="4000" dirty="0">
              <a:solidFill>
                <a:schemeClr val="tx2">
                  <a:lumMod val="75000"/>
                </a:schemeClr>
              </a:solidFill>
              <a:effectLst>
                <a:outerShdw blurRad="38100" dist="38100" dir="2700000" algn="tl">
                  <a:srgbClr val="000000">
                    <a:alpha val="43137"/>
                  </a:srgbClr>
                </a:outerShdw>
              </a:effectLst>
            </a:endParaRPr>
          </a:p>
        </p:txBody>
      </p:sp>
      <p:sp>
        <p:nvSpPr>
          <p:cNvPr id="5" name="CuadroTexto 4"/>
          <p:cNvSpPr txBox="1"/>
          <p:nvPr/>
        </p:nvSpPr>
        <p:spPr>
          <a:xfrm>
            <a:off x="7561943" y="6023429"/>
            <a:ext cx="4223657" cy="646331"/>
          </a:xfrm>
          <a:prstGeom prst="rect">
            <a:avLst/>
          </a:prstGeom>
          <a:noFill/>
        </p:spPr>
        <p:txBody>
          <a:bodyPr wrap="square" rtlCol="0">
            <a:spAutoFit/>
          </a:bodyPr>
          <a:lstStyle/>
          <a:p>
            <a:pPr algn="r"/>
            <a:r>
              <a:rPr lang="es-ES" dirty="0" smtClean="0">
                <a:solidFill>
                  <a:schemeClr val="accent1">
                    <a:lumMod val="50000"/>
                  </a:schemeClr>
                </a:solidFill>
              </a:rPr>
              <a:t>Francisco Javier Sáez Nieto</a:t>
            </a:r>
          </a:p>
          <a:p>
            <a:pPr algn="r"/>
            <a:r>
              <a:rPr lang="es-ES" dirty="0" err="1" smtClean="0">
                <a:solidFill>
                  <a:schemeClr val="accent1">
                    <a:lumMod val="50000"/>
                  </a:schemeClr>
                </a:solidFill>
              </a:rPr>
              <a:t>April</a:t>
            </a:r>
            <a:r>
              <a:rPr lang="es-ES" dirty="0" smtClean="0">
                <a:solidFill>
                  <a:schemeClr val="accent1">
                    <a:lumMod val="50000"/>
                  </a:schemeClr>
                </a:solidFill>
              </a:rPr>
              <a:t>, 2015</a:t>
            </a:r>
            <a:endParaRPr lang="es-ES" dirty="0">
              <a:solidFill>
                <a:schemeClr val="accent1">
                  <a:lumMod val="50000"/>
                </a:schemeClr>
              </a:solidFill>
            </a:endParaRPr>
          </a:p>
        </p:txBody>
      </p:sp>
    </p:spTree>
    <p:extLst>
      <p:ext uri="{BB962C8B-B14F-4D97-AF65-F5344CB8AC3E}">
        <p14:creationId xmlns:p14="http://schemas.microsoft.com/office/powerpoint/2010/main" val="1134941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1379" y="266673"/>
            <a:ext cx="5063566" cy="523220"/>
          </a:xfrm>
          <a:prstGeom prst="rect">
            <a:avLst/>
          </a:prstGeom>
        </p:spPr>
        <p:txBody>
          <a:bodyPr wrap="none">
            <a:spAutoFit/>
          </a:bodyPr>
          <a:lstStyle/>
          <a:p>
            <a:r>
              <a:rPr lang="en-GB"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Best practices (4): Position Paper</a:t>
            </a:r>
            <a:endParaRPr lang="es-ES" sz="2800" dirty="0"/>
          </a:p>
        </p:txBody>
      </p:sp>
      <p:pic>
        <p:nvPicPr>
          <p:cNvPr id="3" name="Picture 2" descr="H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98585" y="290564"/>
            <a:ext cx="775257" cy="79690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0020" y="3916824"/>
            <a:ext cx="4352162" cy="2460260"/>
          </a:xfrm>
          <a:prstGeom prst="rect">
            <a:avLst/>
          </a:prstGeom>
          <a:noFill/>
        </p:spPr>
      </p:pic>
      <p:graphicFrame>
        <p:nvGraphicFramePr>
          <p:cNvPr id="5" name="Diagrama 4"/>
          <p:cNvGraphicFramePr>
            <a:graphicFrameLocks/>
          </p:cNvGraphicFramePr>
          <p:nvPr>
            <p:extLst>
              <p:ext uri="{D42A27DB-BD31-4B8C-83A1-F6EECF244321}">
                <p14:modId xmlns:p14="http://schemas.microsoft.com/office/powerpoint/2010/main" val="2697111144"/>
              </p:ext>
            </p:extLst>
          </p:nvPr>
        </p:nvGraphicFramePr>
        <p:xfrm>
          <a:off x="332513" y="1094570"/>
          <a:ext cx="3988265" cy="26224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n 5"/>
          <p:cNvPicPr/>
          <p:nvPr/>
        </p:nvPicPr>
        <p:blipFill>
          <a:blip r:embed="rId9" cstate="print"/>
          <a:srcRect/>
          <a:stretch>
            <a:fillRect/>
          </a:stretch>
        </p:blipFill>
        <p:spPr bwMode="auto">
          <a:xfrm>
            <a:off x="301269" y="4079632"/>
            <a:ext cx="3940422" cy="2297452"/>
          </a:xfrm>
          <a:prstGeom prst="rect">
            <a:avLst/>
          </a:prstGeom>
          <a:noFill/>
          <a:ln w="9525">
            <a:noFill/>
            <a:miter lim="800000"/>
            <a:headEnd/>
            <a:tailEnd/>
          </a:ln>
        </p:spPr>
      </p:pic>
      <p:pic>
        <p:nvPicPr>
          <p:cNvPr id="7" name="Imagen 6"/>
          <p:cNvPicPr/>
          <p:nvPr/>
        </p:nvPicPr>
        <p:blipFill>
          <a:blip r:embed="rId10" cstate="print"/>
          <a:srcRect/>
          <a:stretch>
            <a:fillRect/>
          </a:stretch>
        </p:blipFill>
        <p:spPr bwMode="auto">
          <a:xfrm>
            <a:off x="5540382" y="863058"/>
            <a:ext cx="5683389" cy="2755637"/>
          </a:xfrm>
          <a:prstGeom prst="rect">
            <a:avLst/>
          </a:prstGeom>
          <a:noFill/>
          <a:ln w="9525">
            <a:noFill/>
            <a:miter lim="800000"/>
            <a:headEnd/>
            <a:tailEnd/>
          </a:ln>
        </p:spPr>
      </p:pic>
      <p:pic>
        <p:nvPicPr>
          <p:cNvPr id="8" name="Imagen 7"/>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1269" y="807303"/>
            <a:ext cx="11372573" cy="5795319"/>
          </a:xfrm>
          <a:prstGeom prst="rect">
            <a:avLst/>
          </a:prstGeom>
          <a:noFill/>
        </p:spPr>
      </p:pic>
    </p:spTree>
    <p:extLst>
      <p:ext uri="{BB962C8B-B14F-4D97-AF65-F5344CB8AC3E}">
        <p14:creationId xmlns:p14="http://schemas.microsoft.com/office/powerpoint/2010/main" val="321655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8140" y="180500"/>
            <a:ext cx="8219173" cy="523220"/>
          </a:xfrm>
          <a:prstGeom prst="rect">
            <a:avLst/>
          </a:prstGeom>
        </p:spPr>
        <p:txBody>
          <a:bodyPr wrap="none">
            <a:spAutoFit/>
          </a:bodyPr>
          <a:lstStyle/>
          <a:p>
            <a:r>
              <a:rPr lang="en-GB"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to face and organise networks under SESAR 2020</a:t>
            </a:r>
            <a:endParaRPr lang="es-ES" sz="2800" dirty="0"/>
          </a:p>
        </p:txBody>
      </p:sp>
      <p:graphicFrame>
        <p:nvGraphicFramePr>
          <p:cNvPr id="3" name="Tabla 2"/>
          <p:cNvGraphicFramePr>
            <a:graphicFrameLocks noGrp="1"/>
          </p:cNvGraphicFramePr>
          <p:nvPr>
            <p:extLst>
              <p:ext uri="{D42A27DB-BD31-4B8C-83A1-F6EECF244321}">
                <p14:modId xmlns:p14="http://schemas.microsoft.com/office/powerpoint/2010/main" val="1825558397"/>
              </p:ext>
            </p:extLst>
          </p:nvPr>
        </p:nvGraphicFramePr>
        <p:xfrm>
          <a:off x="986972" y="703720"/>
          <a:ext cx="10334171" cy="6006241"/>
        </p:xfrm>
        <a:graphic>
          <a:graphicData uri="http://schemas.openxmlformats.org/drawingml/2006/table">
            <a:tbl>
              <a:tblPr firstRow="1" firstCol="1" bandRow="1">
                <a:tableStyleId>{5C22544A-7EE6-4342-B048-85BDC9FD1C3A}</a:tableStyleId>
              </a:tblPr>
              <a:tblGrid>
                <a:gridCol w="1978992"/>
                <a:gridCol w="8355179"/>
              </a:tblGrid>
              <a:tr h="189095">
                <a:tc gridSpan="2">
                  <a:txBody>
                    <a:bodyPr/>
                    <a:lstStyle/>
                    <a:p>
                      <a:pPr indent="-226695" algn="ctr">
                        <a:lnSpc>
                          <a:spcPct val="115000"/>
                        </a:lnSpc>
                        <a:spcBef>
                          <a:spcPts val="300"/>
                        </a:spcBef>
                        <a:spcAft>
                          <a:spcPts val="300"/>
                        </a:spcAft>
                      </a:pP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05" marR="60905" marT="0" marB="0" anchor="ctr"/>
                </a:tc>
                <a:tc hMerge="1">
                  <a:txBody>
                    <a:bodyPr/>
                    <a:lstStyle/>
                    <a:p>
                      <a:endParaRPr lang="es-ES"/>
                    </a:p>
                  </a:txBody>
                  <a:tcPr/>
                </a:tc>
              </a:tr>
              <a:tr h="186120">
                <a:tc>
                  <a:txBody>
                    <a:bodyPr/>
                    <a:lstStyle/>
                    <a:p>
                      <a:pPr indent="-226695" algn="ctr">
                        <a:lnSpc>
                          <a:spcPct val="115000"/>
                        </a:lnSpc>
                        <a:spcBef>
                          <a:spcPts val="300"/>
                        </a:spcBef>
                        <a:spcAft>
                          <a:spcPts val="300"/>
                        </a:spcAft>
                      </a:pPr>
                      <a:r>
                        <a:rPr lang="es-ES" sz="900">
                          <a:effectLst/>
                        </a:rPr>
                        <a:t>Role</a:t>
                      </a:r>
                      <a:endParaRPr lang="es-ES" sz="1000">
                        <a:effectLst/>
                        <a:latin typeface="Calibri" panose="020F0502020204030204" pitchFamily="34" charset="0"/>
                        <a:ea typeface="Calibri" panose="020F0502020204030204" pitchFamily="34" charset="0"/>
                        <a:cs typeface="Times New Roman" panose="02020603050405020304" pitchFamily="18" charset="0"/>
                      </a:endParaRPr>
                    </a:p>
                  </a:txBody>
                  <a:tcPr marL="60905" marR="60905" marT="0" marB="0" anchor="ctr"/>
                </a:tc>
                <a:tc>
                  <a:txBody>
                    <a:bodyPr/>
                    <a:lstStyle/>
                    <a:p>
                      <a:pPr indent="-226695" algn="ctr">
                        <a:lnSpc>
                          <a:spcPct val="115000"/>
                        </a:lnSpc>
                        <a:spcBef>
                          <a:spcPts val="300"/>
                        </a:spcBef>
                        <a:spcAft>
                          <a:spcPts val="300"/>
                        </a:spcAft>
                      </a:pPr>
                      <a:r>
                        <a:rPr lang="es-ES" sz="900" dirty="0" err="1">
                          <a:effectLst/>
                        </a:rPr>
                        <a:t>Benefits</a:t>
                      </a:r>
                      <a:endParaRPr lang="es-E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905" marR="60905" marT="0" marB="0" anchor="ctr"/>
                </a:tc>
              </a:tr>
              <a:tr h="2655016">
                <a:tc>
                  <a:txBody>
                    <a:bodyPr/>
                    <a:lstStyle/>
                    <a:p>
                      <a:pPr indent="-226695" algn="ctr">
                        <a:lnSpc>
                          <a:spcPct val="115000"/>
                        </a:lnSpc>
                        <a:spcBef>
                          <a:spcPts val="300"/>
                        </a:spcBef>
                        <a:spcAft>
                          <a:spcPts val="300"/>
                        </a:spcAft>
                      </a:pPr>
                      <a:r>
                        <a:rPr lang="es-ES" sz="1400" dirty="0">
                          <a:effectLst/>
                        </a:rPr>
                        <a:t>Core </a:t>
                      </a:r>
                      <a:r>
                        <a:rPr lang="es-ES" sz="1400" dirty="0" err="1">
                          <a:effectLst/>
                        </a:rPr>
                        <a:t>member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05" marR="60905" marT="0" marB="0" anchor="ctr"/>
                </a:tc>
                <a:tc>
                  <a:txBody>
                    <a:bodyPr/>
                    <a:lstStyle/>
                    <a:p>
                      <a:pPr indent="0" algn="just">
                        <a:lnSpc>
                          <a:spcPct val="100000"/>
                        </a:lnSpc>
                        <a:spcBef>
                          <a:spcPts val="0"/>
                        </a:spcBef>
                        <a:spcAft>
                          <a:spcPts val="0"/>
                        </a:spcAft>
                      </a:pPr>
                      <a:r>
                        <a:rPr lang="en-US" sz="1600" dirty="0" smtClean="0">
                          <a:effectLst/>
                          <a:latin typeface="+mn-lt"/>
                        </a:rPr>
                        <a:t>Knowledge </a:t>
                      </a:r>
                      <a:r>
                        <a:rPr lang="en-US" sz="1600" dirty="0">
                          <a:effectLst/>
                          <a:latin typeface="+mn-lt"/>
                        </a:rPr>
                        <a:t>of and participation to the definition of the future ATM research strategy and agenda</a:t>
                      </a:r>
                      <a:endParaRPr lang="es-ES" sz="1600" dirty="0">
                        <a:effectLst/>
                        <a:latin typeface="+mn-lt"/>
                      </a:endParaRPr>
                    </a:p>
                    <a:p>
                      <a:pPr indent="0" algn="just">
                        <a:lnSpc>
                          <a:spcPct val="100000"/>
                        </a:lnSpc>
                        <a:spcBef>
                          <a:spcPts val="0"/>
                        </a:spcBef>
                        <a:spcAft>
                          <a:spcPts val="0"/>
                        </a:spcAft>
                      </a:pPr>
                      <a:r>
                        <a:rPr lang="en-US" sz="1600" dirty="0">
                          <a:effectLst/>
                          <a:latin typeface="+mn-lt"/>
                        </a:rPr>
                        <a:t>Networking opportunities</a:t>
                      </a:r>
                      <a:endParaRPr lang="es-ES" sz="1600" dirty="0">
                        <a:effectLst/>
                        <a:latin typeface="+mn-lt"/>
                      </a:endParaRPr>
                    </a:p>
                    <a:p>
                      <a:pPr indent="0" algn="just">
                        <a:lnSpc>
                          <a:spcPct val="100000"/>
                        </a:lnSpc>
                        <a:spcBef>
                          <a:spcPts val="0"/>
                        </a:spcBef>
                        <a:spcAft>
                          <a:spcPts val="0"/>
                        </a:spcAft>
                      </a:pPr>
                      <a:r>
                        <a:rPr lang="en-US" sz="1600" dirty="0">
                          <a:effectLst/>
                          <a:latin typeface="+mn-lt"/>
                        </a:rPr>
                        <a:t>Collaboration with qualified top level potential partners</a:t>
                      </a:r>
                      <a:endParaRPr lang="es-ES" sz="1600" dirty="0">
                        <a:effectLst/>
                        <a:latin typeface="+mn-lt"/>
                      </a:endParaRPr>
                    </a:p>
                    <a:p>
                      <a:pPr indent="0" algn="just">
                        <a:lnSpc>
                          <a:spcPct val="100000"/>
                        </a:lnSpc>
                        <a:spcBef>
                          <a:spcPts val="0"/>
                        </a:spcBef>
                        <a:spcAft>
                          <a:spcPts val="0"/>
                        </a:spcAft>
                      </a:pPr>
                      <a:r>
                        <a:rPr lang="en-US" sz="1600" dirty="0">
                          <a:effectLst/>
                          <a:latin typeface="+mn-lt"/>
                        </a:rPr>
                        <a:t>Contribution and participation to dedicated Workshops</a:t>
                      </a:r>
                      <a:endParaRPr lang="es-ES" sz="1600" dirty="0">
                        <a:effectLst/>
                        <a:latin typeface="+mn-lt"/>
                      </a:endParaRPr>
                    </a:p>
                    <a:p>
                      <a:pPr indent="0" algn="just">
                        <a:lnSpc>
                          <a:spcPct val="100000"/>
                        </a:lnSpc>
                        <a:spcBef>
                          <a:spcPts val="0"/>
                        </a:spcBef>
                        <a:spcAft>
                          <a:spcPts val="0"/>
                        </a:spcAft>
                      </a:pPr>
                      <a:r>
                        <a:rPr lang="en-US" sz="1600" dirty="0">
                          <a:effectLst/>
                          <a:latin typeface="+mn-lt"/>
                        </a:rPr>
                        <a:t>Contribution and participation to qualified Conferences</a:t>
                      </a:r>
                      <a:endParaRPr lang="es-ES" sz="1600" dirty="0">
                        <a:effectLst/>
                        <a:latin typeface="+mn-lt"/>
                      </a:endParaRPr>
                    </a:p>
                    <a:p>
                      <a:pPr indent="0" algn="just">
                        <a:lnSpc>
                          <a:spcPct val="100000"/>
                        </a:lnSpc>
                        <a:spcBef>
                          <a:spcPts val="0"/>
                        </a:spcBef>
                        <a:spcAft>
                          <a:spcPts val="0"/>
                        </a:spcAft>
                      </a:pPr>
                      <a:r>
                        <a:rPr lang="en-US" sz="1600" dirty="0">
                          <a:effectLst/>
                          <a:latin typeface="+mn-lt"/>
                        </a:rPr>
                        <a:t>Training opportunities for young researchers (such as summer schools)</a:t>
                      </a:r>
                      <a:endParaRPr lang="es-ES" sz="1600" dirty="0">
                        <a:effectLst/>
                        <a:latin typeface="+mn-lt"/>
                      </a:endParaRPr>
                    </a:p>
                    <a:p>
                      <a:pPr indent="0" algn="just">
                        <a:lnSpc>
                          <a:spcPct val="100000"/>
                        </a:lnSpc>
                        <a:spcBef>
                          <a:spcPts val="0"/>
                        </a:spcBef>
                        <a:spcAft>
                          <a:spcPts val="0"/>
                        </a:spcAft>
                      </a:pPr>
                      <a:r>
                        <a:rPr lang="en-US" sz="1600" dirty="0">
                          <a:effectLst/>
                          <a:latin typeface="+mn-lt"/>
                        </a:rPr>
                        <a:t>PhD for young researchers</a:t>
                      </a:r>
                      <a:endParaRPr lang="es-ES" sz="1600" dirty="0">
                        <a:effectLst/>
                        <a:latin typeface="+mn-lt"/>
                      </a:endParaRPr>
                    </a:p>
                    <a:p>
                      <a:pPr indent="0" algn="just">
                        <a:lnSpc>
                          <a:spcPct val="100000"/>
                        </a:lnSpc>
                        <a:spcBef>
                          <a:spcPts val="0"/>
                        </a:spcBef>
                        <a:spcAft>
                          <a:spcPts val="0"/>
                        </a:spcAft>
                      </a:pPr>
                      <a:r>
                        <a:rPr lang="en-US" sz="1600" dirty="0">
                          <a:effectLst/>
                          <a:latin typeface="+mn-lt"/>
                        </a:rPr>
                        <a:t>Economic revenues resulting from some of the activities above (indirect)</a:t>
                      </a:r>
                      <a:endParaRPr lang="es-ES" sz="1600" dirty="0">
                        <a:effectLst/>
                        <a:latin typeface="+mn-lt"/>
                      </a:endParaRPr>
                    </a:p>
                    <a:p>
                      <a:pPr indent="0" algn="just">
                        <a:lnSpc>
                          <a:spcPct val="100000"/>
                        </a:lnSpc>
                        <a:spcBef>
                          <a:spcPts val="0"/>
                        </a:spcBef>
                        <a:spcAft>
                          <a:spcPts val="0"/>
                        </a:spcAft>
                      </a:pPr>
                      <a:r>
                        <a:rPr lang="en-US" sz="1600" dirty="0">
                          <a:effectLst/>
                          <a:latin typeface="+mn-lt"/>
                        </a:rPr>
                        <a:t>Direct economic compensation for the work</a:t>
                      </a:r>
                      <a:endParaRPr lang="es-ES" sz="1600" dirty="0">
                        <a:effectLst/>
                        <a:latin typeface="+mn-lt"/>
                        <a:ea typeface="Calibri" panose="020F0502020204030204" pitchFamily="34" charset="0"/>
                        <a:cs typeface="Times New Roman" panose="02020603050405020304" pitchFamily="18" charset="0"/>
                      </a:endParaRPr>
                    </a:p>
                  </a:txBody>
                  <a:tcPr marL="60905" marR="60905" marT="0" marB="0" anchor="ctr"/>
                </a:tc>
              </a:tr>
              <a:tr h="2044039">
                <a:tc>
                  <a:txBody>
                    <a:bodyPr/>
                    <a:lstStyle/>
                    <a:p>
                      <a:pPr indent="-226695" algn="ctr">
                        <a:lnSpc>
                          <a:spcPct val="115000"/>
                        </a:lnSpc>
                        <a:spcBef>
                          <a:spcPts val="300"/>
                        </a:spcBef>
                        <a:spcAft>
                          <a:spcPts val="300"/>
                        </a:spcAft>
                      </a:pPr>
                      <a:r>
                        <a:rPr lang="es-ES" sz="1400" dirty="0" err="1">
                          <a:effectLst/>
                        </a:rPr>
                        <a:t>Participant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05" marR="60905" marT="0" marB="0" anchor="ctr"/>
                </a:tc>
                <a:tc>
                  <a:txBody>
                    <a:bodyPr/>
                    <a:lstStyle/>
                    <a:p>
                      <a:pPr indent="0" algn="just">
                        <a:lnSpc>
                          <a:spcPct val="100000"/>
                        </a:lnSpc>
                        <a:spcBef>
                          <a:spcPts val="0"/>
                        </a:spcBef>
                        <a:spcAft>
                          <a:spcPts val="0"/>
                        </a:spcAft>
                      </a:pPr>
                      <a:r>
                        <a:rPr lang="en-US" sz="1600" dirty="0">
                          <a:effectLst/>
                          <a:latin typeface="+mn-lt"/>
                        </a:rPr>
                        <a:t>Networking opportunities</a:t>
                      </a:r>
                      <a:endParaRPr lang="es-ES" sz="1600" dirty="0">
                        <a:effectLst/>
                        <a:latin typeface="+mn-lt"/>
                      </a:endParaRPr>
                    </a:p>
                    <a:p>
                      <a:pPr indent="0" algn="just">
                        <a:lnSpc>
                          <a:spcPct val="100000"/>
                        </a:lnSpc>
                        <a:spcBef>
                          <a:spcPts val="0"/>
                        </a:spcBef>
                        <a:spcAft>
                          <a:spcPts val="0"/>
                        </a:spcAft>
                      </a:pPr>
                      <a:r>
                        <a:rPr lang="en-US" sz="1600" dirty="0">
                          <a:effectLst/>
                          <a:latin typeface="+mn-lt"/>
                        </a:rPr>
                        <a:t>Contribution and participation to dedicated Workshops</a:t>
                      </a:r>
                      <a:endParaRPr lang="es-ES" sz="1600" dirty="0">
                        <a:effectLst/>
                        <a:latin typeface="+mn-lt"/>
                      </a:endParaRPr>
                    </a:p>
                    <a:p>
                      <a:pPr indent="0" algn="just">
                        <a:lnSpc>
                          <a:spcPct val="100000"/>
                        </a:lnSpc>
                        <a:spcBef>
                          <a:spcPts val="0"/>
                        </a:spcBef>
                        <a:spcAft>
                          <a:spcPts val="0"/>
                        </a:spcAft>
                      </a:pPr>
                      <a:r>
                        <a:rPr lang="en-US" sz="1600" dirty="0">
                          <a:effectLst/>
                          <a:latin typeface="+mn-lt"/>
                        </a:rPr>
                        <a:t>Contribution and participation to qualified Conferences</a:t>
                      </a:r>
                      <a:endParaRPr lang="es-ES" sz="1600" dirty="0">
                        <a:effectLst/>
                        <a:latin typeface="+mn-lt"/>
                      </a:endParaRPr>
                    </a:p>
                    <a:p>
                      <a:pPr indent="0" algn="just">
                        <a:lnSpc>
                          <a:spcPct val="100000"/>
                        </a:lnSpc>
                        <a:spcBef>
                          <a:spcPts val="0"/>
                        </a:spcBef>
                        <a:spcAft>
                          <a:spcPts val="0"/>
                        </a:spcAft>
                      </a:pPr>
                      <a:r>
                        <a:rPr lang="en-US" sz="1600" dirty="0">
                          <a:effectLst/>
                          <a:latin typeface="+mn-lt"/>
                        </a:rPr>
                        <a:t>Reading material about the research state of the art, open issues, etc.</a:t>
                      </a:r>
                      <a:endParaRPr lang="es-ES" sz="1600" dirty="0">
                        <a:effectLst/>
                        <a:latin typeface="+mn-lt"/>
                      </a:endParaRPr>
                    </a:p>
                    <a:p>
                      <a:pPr indent="0" algn="just">
                        <a:lnSpc>
                          <a:spcPct val="100000"/>
                        </a:lnSpc>
                        <a:spcBef>
                          <a:spcPts val="0"/>
                        </a:spcBef>
                        <a:spcAft>
                          <a:spcPts val="0"/>
                        </a:spcAft>
                      </a:pPr>
                      <a:r>
                        <a:rPr lang="en-US" sz="1600" dirty="0">
                          <a:effectLst/>
                          <a:latin typeface="+mn-lt"/>
                        </a:rPr>
                        <a:t>Training opportunities for young researchers (such as summer schools)</a:t>
                      </a:r>
                      <a:endParaRPr lang="es-ES" sz="1600" dirty="0">
                        <a:effectLst/>
                        <a:latin typeface="+mn-lt"/>
                      </a:endParaRPr>
                    </a:p>
                    <a:p>
                      <a:pPr indent="0" algn="just">
                        <a:lnSpc>
                          <a:spcPct val="100000"/>
                        </a:lnSpc>
                        <a:spcBef>
                          <a:spcPts val="0"/>
                        </a:spcBef>
                        <a:spcAft>
                          <a:spcPts val="0"/>
                        </a:spcAft>
                      </a:pPr>
                      <a:r>
                        <a:rPr lang="en-US" sz="1600" dirty="0">
                          <a:effectLst/>
                          <a:latin typeface="+mn-lt"/>
                        </a:rPr>
                        <a:t>PhD for young researchers</a:t>
                      </a:r>
                      <a:endParaRPr lang="es-ES" sz="1600" dirty="0">
                        <a:effectLst/>
                        <a:latin typeface="+mn-lt"/>
                      </a:endParaRPr>
                    </a:p>
                    <a:p>
                      <a:pPr indent="0" algn="just">
                        <a:lnSpc>
                          <a:spcPct val="100000"/>
                        </a:lnSpc>
                        <a:spcBef>
                          <a:spcPts val="0"/>
                        </a:spcBef>
                        <a:spcAft>
                          <a:spcPts val="0"/>
                        </a:spcAft>
                      </a:pPr>
                      <a:r>
                        <a:rPr lang="en-US" sz="1600" dirty="0">
                          <a:effectLst/>
                          <a:latin typeface="+mn-lt"/>
                        </a:rPr>
                        <a:t>Participation in publications related to specific topics from the network</a:t>
                      </a:r>
                      <a:endParaRPr lang="es-ES" sz="1600" dirty="0">
                        <a:effectLst/>
                        <a:latin typeface="+mn-lt"/>
                        <a:ea typeface="Calibri" panose="020F0502020204030204" pitchFamily="34" charset="0"/>
                        <a:cs typeface="Times New Roman" panose="02020603050405020304" pitchFamily="18" charset="0"/>
                      </a:endParaRPr>
                    </a:p>
                  </a:txBody>
                  <a:tcPr marL="60905" marR="60905" marT="0" marB="0" anchor="ctr"/>
                </a:tc>
              </a:tr>
              <a:tr h="931971">
                <a:tc>
                  <a:txBody>
                    <a:bodyPr/>
                    <a:lstStyle/>
                    <a:p>
                      <a:pPr indent="-226695" algn="ctr">
                        <a:lnSpc>
                          <a:spcPct val="115000"/>
                        </a:lnSpc>
                        <a:spcBef>
                          <a:spcPts val="300"/>
                        </a:spcBef>
                        <a:spcAft>
                          <a:spcPts val="300"/>
                        </a:spcAft>
                      </a:pPr>
                      <a:r>
                        <a:rPr lang="es-ES" sz="1400" dirty="0" err="1">
                          <a:effectLst/>
                        </a:rPr>
                        <a:t>User</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905" marR="60905" marT="0" marB="0" anchor="ctr"/>
                </a:tc>
                <a:tc>
                  <a:txBody>
                    <a:bodyPr/>
                    <a:lstStyle/>
                    <a:p>
                      <a:pPr indent="0" algn="just">
                        <a:lnSpc>
                          <a:spcPct val="100000"/>
                        </a:lnSpc>
                        <a:spcBef>
                          <a:spcPts val="0"/>
                        </a:spcBef>
                        <a:spcAft>
                          <a:spcPts val="0"/>
                        </a:spcAft>
                      </a:pPr>
                      <a:r>
                        <a:rPr lang="en-US" sz="1600" dirty="0">
                          <a:effectLst/>
                          <a:latin typeface="+mn-lt"/>
                        </a:rPr>
                        <a:t>Contribution and participation to qualified Conferences</a:t>
                      </a:r>
                      <a:endParaRPr lang="es-ES" sz="1600" dirty="0">
                        <a:effectLst/>
                        <a:latin typeface="+mn-lt"/>
                      </a:endParaRPr>
                    </a:p>
                    <a:p>
                      <a:pPr indent="0" algn="just">
                        <a:lnSpc>
                          <a:spcPct val="100000"/>
                        </a:lnSpc>
                        <a:spcBef>
                          <a:spcPts val="0"/>
                        </a:spcBef>
                        <a:spcAft>
                          <a:spcPts val="0"/>
                        </a:spcAft>
                      </a:pPr>
                      <a:r>
                        <a:rPr lang="en-US" sz="1600" dirty="0">
                          <a:effectLst/>
                          <a:latin typeface="+mn-lt"/>
                        </a:rPr>
                        <a:t>Reading material about the research state of the art, open issues, etc.</a:t>
                      </a:r>
                      <a:endParaRPr lang="es-ES" sz="1600" dirty="0">
                        <a:effectLst/>
                        <a:latin typeface="+mn-lt"/>
                      </a:endParaRPr>
                    </a:p>
                    <a:p>
                      <a:pPr indent="0" algn="just">
                        <a:lnSpc>
                          <a:spcPct val="100000"/>
                        </a:lnSpc>
                        <a:spcBef>
                          <a:spcPts val="0"/>
                        </a:spcBef>
                        <a:spcAft>
                          <a:spcPts val="0"/>
                        </a:spcAft>
                      </a:pPr>
                      <a:r>
                        <a:rPr lang="en-US" sz="1600" dirty="0">
                          <a:effectLst/>
                          <a:latin typeface="+mn-lt"/>
                        </a:rPr>
                        <a:t>Training opportunities for young researchers (such as summer schools)</a:t>
                      </a:r>
                      <a:endParaRPr lang="es-ES" sz="1600" dirty="0">
                        <a:effectLst/>
                        <a:latin typeface="+mn-lt"/>
                        <a:ea typeface="Calibri" panose="020F0502020204030204" pitchFamily="34" charset="0"/>
                        <a:cs typeface="Times New Roman" panose="02020603050405020304" pitchFamily="18" charset="0"/>
                      </a:endParaRPr>
                    </a:p>
                  </a:txBody>
                  <a:tcPr marL="60905" marR="60905" marT="0" marB="0" anchor="ctr"/>
                </a:tc>
              </a:tr>
            </a:tbl>
          </a:graphicData>
        </a:graphic>
      </p:graphicFrame>
      <p:sp>
        <p:nvSpPr>
          <p:cNvPr id="4" name="Rectangle 1"/>
          <p:cNvSpPr>
            <a:spLocks noChangeArrowheads="1"/>
          </p:cNvSpPr>
          <p:nvPr/>
        </p:nvSpPr>
        <p:spPr bwMode="auto">
          <a:xfrm>
            <a:off x="3222625" y="1735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1879539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397331" y="2967335"/>
            <a:ext cx="3397341" cy="923330"/>
          </a:xfrm>
          <a:prstGeom prst="rect">
            <a:avLst/>
          </a:prstGeom>
          <a:noFill/>
        </p:spPr>
        <p:txBody>
          <a:bodyPr wrap="none" lIns="91440" tIns="45720" rIns="91440" bIns="45720">
            <a:spAutoFit/>
          </a:bodyPr>
          <a:lstStyle/>
          <a:p>
            <a:pPr algn="ctr"/>
            <a:r>
              <a:rPr lang="es-ES" sz="54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Questions</a:t>
            </a:r>
            <a:r>
              <a:rPr lang="es-E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Picture 2" descr="H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1885" y="222202"/>
            <a:ext cx="1465943" cy="1506874"/>
          </a:xfrm>
          <a:prstGeom prst="rect">
            <a:avLst/>
          </a:prstGeom>
          <a:solidFill>
            <a:schemeClr val="bg2">
              <a:lumMod val="90000"/>
            </a:schemeClr>
          </a:solidFill>
          <a:extLst/>
        </p:spPr>
      </p:pic>
    </p:spTree>
    <p:extLst>
      <p:ext uri="{BB962C8B-B14F-4D97-AF65-F5344CB8AC3E}">
        <p14:creationId xmlns:p14="http://schemas.microsoft.com/office/powerpoint/2010/main" val="4226637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94089" y="1729076"/>
            <a:ext cx="8982133" cy="4031873"/>
          </a:xfrm>
          <a:prstGeom prst="rect">
            <a:avLst/>
          </a:prstGeom>
          <a:noFill/>
        </p:spPr>
        <p:txBody>
          <a:bodyPr wrap="square" lIns="91440" tIns="45720" rIns="91440" bIns="45720">
            <a:spAutoFit/>
          </a:bodyPr>
          <a:lstStyle/>
          <a:p>
            <a:pPr marL="457200" indent="-457200">
              <a:buFont typeface="Wingdings" panose="05000000000000000000" pitchFamily="2" charset="2"/>
              <a:buChar char="q"/>
            </a:pPr>
            <a:r>
              <a:rPr lang="en-GB"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Contribution of HALA! network to the ATM Community and SESAR,</a:t>
            </a:r>
          </a:p>
          <a:p>
            <a:pPr marL="457200" indent="-457200">
              <a:buFont typeface="Wingdings" panose="05000000000000000000" pitchFamily="2" charset="2"/>
              <a:buChar char="q"/>
            </a:pPr>
            <a:r>
              <a:rPr lang="en-GB"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General and overall balance of participating in networks for ATM,</a:t>
            </a:r>
          </a:p>
          <a:p>
            <a:pPr marL="457200" indent="-457200">
              <a:buFont typeface="Wingdings" panose="05000000000000000000" pitchFamily="2" charset="2"/>
              <a:buChar char="q"/>
            </a:pPr>
            <a:r>
              <a:rPr lang="en-GB"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Lessons learnt and what to improve,</a:t>
            </a:r>
          </a:p>
          <a:p>
            <a:pPr marL="457200" indent="-457200">
              <a:buFont typeface="Wingdings" panose="05000000000000000000" pitchFamily="2" charset="2"/>
              <a:buChar char="q"/>
            </a:pPr>
            <a:r>
              <a:rPr lang="en-GB"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Best practices,</a:t>
            </a:r>
          </a:p>
          <a:p>
            <a:pPr marL="457200" indent="-457200">
              <a:buFont typeface="Wingdings" panose="05000000000000000000" pitchFamily="2" charset="2"/>
              <a:buChar char="q"/>
            </a:pPr>
            <a:r>
              <a:rPr lang="en-GB"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How to face and organise networks under SESAR 2020.</a:t>
            </a:r>
          </a:p>
        </p:txBody>
      </p:sp>
      <p:sp>
        <p:nvSpPr>
          <p:cNvPr id="3" name="Rectángulo 2"/>
          <p:cNvSpPr/>
          <p:nvPr/>
        </p:nvSpPr>
        <p:spPr>
          <a:xfrm>
            <a:off x="900039" y="757659"/>
            <a:ext cx="2188100" cy="646331"/>
          </a:xfrm>
          <a:prstGeom prst="rect">
            <a:avLst/>
          </a:prstGeom>
          <a:noFill/>
        </p:spPr>
        <p:txBody>
          <a:bodyPr wrap="none" lIns="91440" tIns="45720" rIns="91440" bIns="45720">
            <a:spAutoFit/>
          </a:bodyPr>
          <a:lstStyle/>
          <a:p>
            <a:pPr algn="ctr"/>
            <a:r>
              <a:rPr lang="es-ES" sz="3600" b="1" spc="50" dirty="0" smtClean="0">
                <a:ln w="0"/>
                <a:solidFill>
                  <a:schemeClr val="bg2"/>
                </a:solidFill>
                <a:effectLst>
                  <a:innerShdw blurRad="63500" dist="50800" dir="13500000">
                    <a:srgbClr val="000000">
                      <a:alpha val="50000"/>
                    </a:srgbClr>
                  </a:innerShdw>
                </a:effectLst>
              </a:rPr>
              <a:t>CONTENT:</a:t>
            </a:r>
            <a:endParaRPr lang="es-ES" sz="3600" b="1" cap="none" spc="50" dirty="0">
              <a:ln w="0"/>
              <a:solidFill>
                <a:schemeClr val="bg2"/>
              </a:solidFill>
              <a:effectLst>
                <a:innerShdw blurRad="63500" dist="50800" dir="13500000">
                  <a:srgbClr val="000000">
                    <a:alpha val="50000"/>
                  </a:srgbClr>
                </a:innerShdw>
              </a:effectLst>
            </a:endParaRPr>
          </a:p>
        </p:txBody>
      </p:sp>
      <p:pic>
        <p:nvPicPr>
          <p:cNvPr id="4" name="Picture 2" descr="H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1885" y="251230"/>
            <a:ext cx="1465943" cy="1506874"/>
          </a:xfrm>
          <a:prstGeom prst="rect">
            <a:avLst/>
          </a:prstGeom>
          <a:solidFill>
            <a:schemeClr val="bg2">
              <a:lumMod val="90000"/>
            </a:schemeClr>
          </a:solidFill>
          <a:extLst/>
        </p:spPr>
      </p:pic>
    </p:spTree>
    <p:extLst>
      <p:ext uri="{BB962C8B-B14F-4D97-AF65-F5344CB8AC3E}">
        <p14:creationId xmlns:p14="http://schemas.microsoft.com/office/powerpoint/2010/main" val="409243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07477" y="480647"/>
            <a:ext cx="10117015" cy="523220"/>
          </a:xfrm>
          <a:prstGeom prst="rect">
            <a:avLst/>
          </a:prstGeom>
        </p:spPr>
        <p:txBody>
          <a:bodyPr wrap="square">
            <a:spAutoFit/>
          </a:bodyPr>
          <a:lstStyle/>
          <a:p>
            <a:r>
              <a:rPr lang="en-GB"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Contribution of HALA! network to the ATM Community and SESAR:</a:t>
            </a:r>
            <a:endParaRPr lang="es-ES" sz="2800" dirty="0"/>
          </a:p>
        </p:txBody>
      </p:sp>
      <p:sp>
        <p:nvSpPr>
          <p:cNvPr id="3" name="Rectángulo 2"/>
          <p:cNvSpPr/>
          <p:nvPr/>
        </p:nvSpPr>
        <p:spPr>
          <a:xfrm>
            <a:off x="1207477" y="1567058"/>
            <a:ext cx="10292861" cy="4552015"/>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q"/>
            </a:pPr>
            <a:r>
              <a:rPr lang="en-US"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Provide the framework to carry out research in Automation </a:t>
            </a:r>
            <a:r>
              <a:rPr lang="en-U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with a major focus on ATM;</a:t>
            </a:r>
            <a:endParaRPr lang="es-E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q"/>
            </a:pPr>
            <a:r>
              <a:rPr lang="en-US"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Provide a highly specialized and fruitful venue for dissemination and discussion </a:t>
            </a:r>
            <a:r>
              <a:rPr lang="en-U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of advances performed by R&amp;D organizations in the field of automation;</a:t>
            </a:r>
            <a:endParaRPr lang="es-E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q"/>
            </a:pPr>
            <a:r>
              <a:rPr lang="en-US"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Stimulate exploratory research, creativity and innovation in ATM system </a:t>
            </a:r>
            <a:r>
              <a:rPr lang="en-U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(SESAR and beyond) grounding the results in knowledge from other domains involving automation;</a:t>
            </a:r>
            <a:endParaRPr lang="es-E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q"/>
            </a:pPr>
            <a:r>
              <a:rPr lang="en-US"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Organize work activities for providing solutions </a:t>
            </a:r>
            <a:r>
              <a:rPr lang="en-U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(exploiting knowledge and results from the scientific research community) to the objectives of SESAR in areas such as aircraft trajectory management and cohesion, human factors, improved performances within the ATM or safety among others;</a:t>
            </a:r>
            <a:endParaRPr lang="es-E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q"/>
            </a:pPr>
            <a:r>
              <a:rPr lang="en-US"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Encouraged participation of young scientists </a:t>
            </a:r>
            <a:r>
              <a:rPr lang="en-U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and young researchers in the field of R&amp;D applied to ATM to provide new approaches. </a:t>
            </a:r>
            <a:endParaRPr lang="es-E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q"/>
            </a:pPr>
            <a:r>
              <a:rPr lang="en-US"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Create and support a lively scientific community </a:t>
            </a:r>
            <a:r>
              <a:rPr lang="en-U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around the particular area of automation which was previously scattered in various disciplines;</a:t>
            </a:r>
            <a:endParaRPr lang="es-E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q"/>
            </a:pPr>
            <a:r>
              <a:rPr lang="en-US"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Providing a repository of undergoing research </a:t>
            </a:r>
            <a:r>
              <a:rPr lang="en-U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 these domains fostering research activities in underrepresented areas and preventing duplication of efforts in popular ones.</a:t>
            </a:r>
            <a:endParaRPr lang="es-ES"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411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4739" y="444696"/>
            <a:ext cx="10421815" cy="523220"/>
          </a:xfrm>
          <a:prstGeom prst="rect">
            <a:avLst/>
          </a:prstGeom>
        </p:spPr>
        <p:txBody>
          <a:bodyPr wrap="square">
            <a:spAutoFit/>
          </a:bodyPr>
          <a:lstStyle/>
          <a:p>
            <a:r>
              <a:rPr lang="en-GB"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General and overall balance of participating in networks for ATM,</a:t>
            </a:r>
            <a:endParaRPr lang="en-GB"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p:cNvSpPr/>
          <p:nvPr/>
        </p:nvSpPr>
        <p:spPr>
          <a:xfrm>
            <a:off x="984738" y="1230141"/>
            <a:ext cx="10292861" cy="2585323"/>
          </a:xfrm>
          <a:prstGeom prst="rect">
            <a:avLst/>
          </a:prstGeom>
        </p:spPr>
        <p:txBody>
          <a:bodyPr wrap="square">
            <a:spAutoFit/>
          </a:bodyPr>
          <a:lstStyle/>
          <a:p>
            <a:pPr marL="285750" indent="-285750">
              <a:buFont typeface="Wingdings" panose="05000000000000000000" pitchFamily="2" charset="2"/>
              <a:buChar char="q"/>
            </a:pPr>
            <a:r>
              <a:rPr lang="en-US" sz="2400"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Has been an </a:t>
            </a:r>
            <a:r>
              <a:rPr lang="en-US" sz="24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instrument to meet key players </a:t>
            </a:r>
            <a:r>
              <a:rPr lang="en-US" sz="2400"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 the field and to stay in the leading edge of research in the area of the network.</a:t>
            </a:r>
          </a:p>
          <a:p>
            <a:pPr marL="285750" indent="-285750">
              <a:buFont typeface="Wingdings" panose="05000000000000000000" pitchFamily="2" charset="2"/>
              <a:buChar char="q"/>
            </a:pPr>
            <a:r>
              <a:rPr lang="en-US" sz="2400" b="1" dirty="0" smtClean="0">
                <a:solidFill>
                  <a:schemeClr val="accent1">
                    <a:lumMod val="50000"/>
                  </a:schemeClr>
                </a:solidFill>
              </a:rPr>
              <a:t>Networking </a:t>
            </a:r>
            <a:r>
              <a:rPr lang="en-US" sz="2400" b="1" dirty="0">
                <a:solidFill>
                  <a:schemeClr val="accent1">
                    <a:lumMod val="50000"/>
                  </a:schemeClr>
                </a:solidFill>
              </a:rPr>
              <a:t>activities </a:t>
            </a:r>
            <a:r>
              <a:rPr lang="en-US" sz="2400" dirty="0">
                <a:solidFill>
                  <a:schemeClr val="accent1">
                    <a:lumMod val="50000"/>
                  </a:schemeClr>
                </a:solidFill>
              </a:rPr>
              <a:t>and to learn from theoretical contributions, advances and findings regarding the future ATM </a:t>
            </a:r>
            <a:r>
              <a:rPr lang="en-US" sz="2400" dirty="0" smtClean="0">
                <a:solidFill>
                  <a:schemeClr val="accent1">
                    <a:lumMod val="50000"/>
                  </a:schemeClr>
                </a:solidFill>
              </a:rPr>
              <a:t>system</a:t>
            </a:r>
          </a:p>
          <a:p>
            <a:pPr marL="285750" indent="-285750">
              <a:buFont typeface="Wingdings" panose="05000000000000000000" pitchFamily="2" charset="2"/>
              <a:buChar char="q"/>
            </a:pPr>
            <a:r>
              <a:rPr lang="en-US" sz="2400" dirty="0">
                <a:solidFill>
                  <a:schemeClr val="accent1">
                    <a:lumMod val="50000"/>
                  </a:schemeClr>
                </a:solidFill>
              </a:rPr>
              <a:t>Participation </a:t>
            </a:r>
            <a:r>
              <a:rPr lang="en-US" sz="2400" b="1" dirty="0">
                <a:solidFill>
                  <a:schemeClr val="accent1">
                    <a:lumMod val="50000"/>
                  </a:schemeClr>
                </a:solidFill>
              </a:rPr>
              <a:t>allows members to “stay in the loop” </a:t>
            </a:r>
            <a:r>
              <a:rPr lang="en-US" sz="2400" dirty="0">
                <a:solidFill>
                  <a:schemeClr val="accent1">
                    <a:lumMod val="50000"/>
                  </a:schemeClr>
                </a:solidFill>
              </a:rPr>
              <a:t>and stay tuned with the state of the art in their areas or interest and in related scientific disciplines.</a:t>
            </a:r>
            <a:endParaRPr lang="es-ES" sz="2400" dirty="0">
              <a:solidFill>
                <a:schemeClr val="accent1">
                  <a:lumMod val="50000"/>
                </a:schemeClr>
              </a:solidFill>
            </a:endParaRPr>
          </a:p>
          <a:p>
            <a:endParaRPr lang="es-ES" dirty="0">
              <a:solidFill>
                <a:schemeClr val="accent1">
                  <a:lumMod val="50000"/>
                </a:schemeClr>
              </a:solidFill>
            </a:endParaRPr>
          </a:p>
        </p:txBody>
      </p:sp>
      <p:pic>
        <p:nvPicPr>
          <p:cNvPr id="4" name="Picture 2" descr="http://hala-sesar.net/sites/default/files/IMG_2194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77" y="3717797"/>
            <a:ext cx="4378358" cy="29203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hala-sesar.net/sites/default/files/sesar%20innovation%20days%20mencion%20eduardo%20garcia%20gonzalez2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8628" y="3717797"/>
            <a:ext cx="3952910" cy="29203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hala-sesar.net/sites/default/files/IMG_2200_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3815" y="3717453"/>
            <a:ext cx="4378874" cy="292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07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84739" y="456419"/>
            <a:ext cx="10421815" cy="954107"/>
          </a:xfrm>
          <a:prstGeom prst="rect">
            <a:avLst/>
          </a:prstGeom>
        </p:spPr>
        <p:txBody>
          <a:bodyPr wrap="square">
            <a:spAutoFit/>
          </a:bodyPr>
          <a:lstStyle/>
          <a:p>
            <a:r>
              <a:rPr lang="en-GB"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General and overall balance of participating in networks for ATM (Cont.), Position Paper.</a:t>
            </a:r>
            <a:endParaRPr lang="en-GB"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p:cNvSpPr/>
          <p:nvPr/>
        </p:nvSpPr>
        <p:spPr>
          <a:xfrm>
            <a:off x="984739" y="1603739"/>
            <a:ext cx="10257691" cy="1631216"/>
          </a:xfrm>
          <a:prstGeom prst="rect">
            <a:avLst/>
          </a:prstGeom>
        </p:spPr>
        <p:txBody>
          <a:bodyPr wrap="square">
            <a:spAutoFit/>
          </a:bodyPr>
          <a:lstStyle/>
          <a:p>
            <a:pPr marL="342900" indent="-342900">
              <a:buFont typeface="Wingdings" panose="05000000000000000000" pitchFamily="2" charset="2"/>
              <a:buChar char="q"/>
            </a:pPr>
            <a:r>
              <a:rPr lang="en-US" sz="2000"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Provide a unique open </a:t>
            </a:r>
            <a:r>
              <a:rPr lang="en-US" sz="2000"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platform to express the views and reveal the knowledge</a:t>
            </a:r>
            <a:r>
              <a:rPr lang="en-US" sz="2000"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existing within the research community</a:t>
            </a:r>
          </a:p>
          <a:p>
            <a:pPr marL="342900" indent="-342900">
              <a:buFont typeface="Wingdings" panose="05000000000000000000" pitchFamily="2" charset="2"/>
              <a:buChar char="q"/>
            </a:pPr>
            <a:r>
              <a:rPr lang="en-US" sz="2000" dirty="0">
                <a:solidFill>
                  <a:schemeClr val="accent1">
                    <a:lumMod val="50000"/>
                  </a:schemeClr>
                </a:solidFill>
              </a:rPr>
              <a:t>This is achieved by the elaboration and development of the so call “</a:t>
            </a:r>
            <a:r>
              <a:rPr lang="en-US" sz="2000" b="1" dirty="0">
                <a:solidFill>
                  <a:schemeClr val="accent1">
                    <a:lumMod val="50000"/>
                  </a:schemeClr>
                </a:solidFill>
              </a:rPr>
              <a:t>Position Paper</a:t>
            </a:r>
            <a:r>
              <a:rPr lang="en-US" sz="2000" dirty="0">
                <a:solidFill>
                  <a:schemeClr val="accent1">
                    <a:lumMod val="50000"/>
                  </a:schemeClr>
                </a:solidFill>
              </a:rPr>
              <a:t>” through which their members provide new and innovative </a:t>
            </a:r>
            <a:r>
              <a:rPr lang="en-US" sz="2000" b="1" dirty="0">
                <a:solidFill>
                  <a:schemeClr val="accent1">
                    <a:lumMod val="50000"/>
                  </a:schemeClr>
                </a:solidFill>
              </a:rPr>
              <a:t>ideas about the future ATM operational architecture and about the role that automation should play.</a:t>
            </a:r>
            <a:endParaRPr lang="es-ES" sz="2000" b="1" dirty="0">
              <a:solidFill>
                <a:schemeClr val="accent1">
                  <a:lumMod val="50000"/>
                </a:scheme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239065352"/>
              </p:ext>
            </p:extLst>
          </p:nvPr>
        </p:nvGraphicFramePr>
        <p:xfrm>
          <a:off x="3085734" y="3274439"/>
          <a:ext cx="5762625" cy="3376295"/>
        </p:xfrm>
        <a:graphic>
          <a:graphicData uri="http://schemas.openxmlformats.org/drawingml/2006/table">
            <a:tbl>
              <a:tblPr firstRow="1" firstCol="1" lastRow="1" lastCol="1" bandRow="1" bandCol="1">
                <a:tableStyleId>{5C22544A-7EE6-4342-B048-85BDC9FD1C3A}</a:tableStyleId>
              </a:tblPr>
              <a:tblGrid>
                <a:gridCol w="5762625"/>
              </a:tblGrid>
              <a:tr h="1790065">
                <a:tc>
                  <a:txBody>
                    <a:bodyPr/>
                    <a:lstStyle/>
                    <a:p>
                      <a:pPr algn="l">
                        <a:spcAft>
                          <a:spcPts val="0"/>
                        </a:spcAft>
                      </a:pPr>
                      <a:r>
                        <a:rPr lang="en-GB" sz="1000" dirty="0">
                          <a:effectLst/>
                        </a:rPr>
                        <a:t> </a:t>
                      </a:r>
                      <a:endParaRPr lang="es-ES"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r>
              <a:tr h="1586230">
                <a:tc>
                  <a:txBody>
                    <a:bodyPr/>
                    <a:lstStyle/>
                    <a:p>
                      <a:pPr algn="ctr">
                        <a:spcAft>
                          <a:spcPts val="1800"/>
                        </a:spcAft>
                      </a:pPr>
                      <a:r>
                        <a:rPr lang="en-GB" sz="2600" dirty="0">
                          <a:solidFill>
                            <a:schemeClr val="accent1">
                              <a:lumMod val="50000"/>
                            </a:schemeClr>
                          </a:solidFill>
                          <a:effectLst/>
                        </a:rPr>
                        <a:t>Position Paper</a:t>
                      </a:r>
                      <a:endParaRPr lang="es-ES" sz="2600" b="1" dirty="0">
                        <a:solidFill>
                          <a:schemeClr val="accent1">
                            <a:lumMod val="50000"/>
                          </a:schemeClr>
                        </a:solidFill>
                        <a:effectLst/>
                        <a:latin typeface="Arial" panose="020B0604020202020204" pitchFamily="34" charset="0"/>
                        <a:ea typeface="Times New Roman" panose="02020603050405020304" pitchFamily="18" charset="0"/>
                      </a:endParaRPr>
                    </a:p>
                  </a:txBody>
                  <a:tcPr marL="68580" marR="68580" marT="0" marB="0" anchor="ctr">
                    <a:noFill/>
                  </a:tcPr>
                </a:tc>
              </a:tr>
            </a:tbl>
          </a:graphicData>
        </a:graphic>
      </p:graphicFrame>
      <p:pic>
        <p:nvPicPr>
          <p:cNvPr id="1026" name="Imagen 99" descr="SESAR_J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735" y="3274281"/>
            <a:ext cx="375285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242" y="3357002"/>
            <a:ext cx="3848100" cy="714375"/>
          </a:xfrm>
          <a:prstGeom prst="rect">
            <a:avLst/>
          </a:prstGeom>
          <a:noFill/>
          <a:extLst>
            <a:ext uri="{909E8E84-426E-40DD-AFC4-6F175D3DCCD1}">
              <a14:hiddenFill xmlns:a14="http://schemas.microsoft.com/office/drawing/2010/main">
                <a:solidFill>
                  <a:srgbClr val="FFFFFF"/>
                </a:solidFill>
              </a14:hiddenFill>
            </a:ext>
          </a:extLst>
        </p:spPr>
      </p:pic>
      <p:sp>
        <p:nvSpPr>
          <p:cNvPr id="5" name="Documento 4"/>
          <p:cNvSpPr/>
          <p:nvPr/>
        </p:nvSpPr>
        <p:spPr>
          <a:xfrm>
            <a:off x="3085735" y="3376246"/>
            <a:ext cx="4932850" cy="3329354"/>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7533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68189" y="442519"/>
            <a:ext cx="5593519" cy="523220"/>
          </a:xfrm>
          <a:prstGeom prst="rect">
            <a:avLst/>
          </a:prstGeom>
        </p:spPr>
        <p:txBody>
          <a:bodyPr wrap="none">
            <a:spAutoFit/>
          </a:bodyPr>
          <a:lstStyle/>
          <a:p>
            <a:r>
              <a:rPr lang="en-GB"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Lessons learnt and what to improve,</a:t>
            </a:r>
            <a:endParaRPr lang="en-GB"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p:cNvSpPr/>
          <p:nvPr/>
        </p:nvSpPr>
        <p:spPr>
          <a:xfrm>
            <a:off x="528018" y="1566407"/>
            <a:ext cx="10415195" cy="4288866"/>
          </a:xfrm>
          <a:prstGeom prst="rect">
            <a:avLst/>
          </a:prstGeom>
        </p:spPr>
        <p:txBody>
          <a:bodyPr wrap="square">
            <a:spAutoFit/>
          </a:bodyPr>
          <a:lstStyle/>
          <a:p>
            <a:pPr marL="742950" lvl="1" indent="-285750" algn="just">
              <a:lnSpc>
                <a:spcPct val="115000"/>
              </a:lnSpc>
              <a:spcAft>
                <a:spcPts val="0"/>
              </a:spcAft>
              <a:buFont typeface="Wingdings" panose="05000000000000000000" pitchFamily="2" charset="2"/>
              <a:buChar char="q"/>
            </a:pPr>
            <a:r>
              <a:rPr lang="en-U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Internal organization and participants:</a:t>
            </a:r>
          </a:p>
          <a:p>
            <a:pPr marL="1200150" lvl="2" indent="-285750">
              <a:buFont typeface="Wingdings" panose="05000000000000000000" pitchFamily="2" charset="2"/>
              <a:buChar char="ü"/>
            </a:pPr>
            <a:r>
              <a:rPr lang="en-US" dirty="0">
                <a:solidFill>
                  <a:schemeClr val="accent1">
                    <a:lumMod val="50000"/>
                  </a:schemeClr>
                </a:solidFill>
              </a:rPr>
              <a:t>The </a:t>
            </a:r>
            <a:r>
              <a:rPr lang="en-US" b="1" dirty="0">
                <a:solidFill>
                  <a:schemeClr val="accent1">
                    <a:lumMod val="50000"/>
                  </a:schemeClr>
                </a:solidFill>
              </a:rPr>
              <a:t>management work has exceeded </a:t>
            </a:r>
            <a:r>
              <a:rPr lang="en-US" b="1" dirty="0" smtClean="0">
                <a:solidFill>
                  <a:schemeClr val="accent1">
                    <a:lumMod val="50000"/>
                  </a:schemeClr>
                </a:solidFill>
              </a:rPr>
              <a:t>initial </a:t>
            </a:r>
            <a:r>
              <a:rPr lang="en-US" b="1" dirty="0">
                <a:solidFill>
                  <a:schemeClr val="accent1">
                    <a:lumMod val="50000"/>
                  </a:schemeClr>
                </a:solidFill>
              </a:rPr>
              <a:t>expectations</a:t>
            </a:r>
            <a:r>
              <a:rPr lang="en-US" dirty="0">
                <a:solidFill>
                  <a:schemeClr val="accent1">
                    <a:lumMod val="50000"/>
                  </a:schemeClr>
                </a:solidFill>
              </a:rPr>
              <a:t>, implying </a:t>
            </a:r>
            <a:r>
              <a:rPr lang="en-US" dirty="0" smtClean="0">
                <a:solidFill>
                  <a:schemeClr val="accent1">
                    <a:lumMod val="50000"/>
                  </a:schemeClr>
                </a:solidFill>
              </a:rPr>
              <a:t>effort </a:t>
            </a:r>
            <a:r>
              <a:rPr lang="en-US" dirty="0">
                <a:solidFill>
                  <a:schemeClr val="accent1">
                    <a:lumMod val="50000"/>
                  </a:schemeClr>
                </a:solidFill>
              </a:rPr>
              <a:t>than expected at the expense of research and dissemination activities. </a:t>
            </a:r>
            <a:endParaRPr lang="en-US" dirty="0" smtClean="0">
              <a:solidFill>
                <a:schemeClr val="accent1">
                  <a:lumMod val="50000"/>
                </a:schemeClr>
              </a:solidFill>
            </a:endParaRPr>
          </a:p>
          <a:p>
            <a:pPr marL="1200150" lvl="2" indent="-285750">
              <a:buFont typeface="Wingdings" panose="05000000000000000000" pitchFamily="2" charset="2"/>
              <a:buChar char="ü"/>
            </a:pPr>
            <a:r>
              <a:rPr lang="en-US" dirty="0" smtClean="0">
                <a:solidFill>
                  <a:schemeClr val="accent1">
                    <a:lumMod val="50000"/>
                  </a:schemeClr>
                </a:solidFill>
              </a:rPr>
              <a:t>The </a:t>
            </a:r>
            <a:r>
              <a:rPr lang="en-US" b="1" dirty="0">
                <a:solidFill>
                  <a:schemeClr val="accent1">
                    <a:lumMod val="50000"/>
                  </a:schemeClr>
                </a:solidFill>
              </a:rPr>
              <a:t>coordination of a large number of members</a:t>
            </a:r>
            <a:r>
              <a:rPr lang="en-US" dirty="0">
                <a:solidFill>
                  <a:schemeClr val="accent1">
                    <a:lumMod val="50000"/>
                  </a:schemeClr>
                </a:solidFill>
              </a:rPr>
              <a:t>, the limited resources and the required administrative paperwork have been the </a:t>
            </a:r>
            <a:r>
              <a:rPr lang="en-US" b="1" dirty="0" smtClean="0">
                <a:solidFill>
                  <a:schemeClr val="accent1">
                    <a:lumMod val="50000"/>
                  </a:schemeClr>
                </a:solidFill>
              </a:rPr>
              <a:t>cause </a:t>
            </a:r>
            <a:r>
              <a:rPr lang="en-US" b="1" dirty="0">
                <a:solidFill>
                  <a:schemeClr val="accent1">
                    <a:lumMod val="50000"/>
                  </a:schemeClr>
                </a:solidFill>
              </a:rPr>
              <a:t>for management burden</a:t>
            </a:r>
            <a:r>
              <a:rPr lang="en-US" dirty="0">
                <a:solidFill>
                  <a:schemeClr val="accent1">
                    <a:lumMod val="50000"/>
                  </a:schemeClr>
                </a:solidFill>
              </a:rPr>
              <a:t>.  </a:t>
            </a:r>
            <a:endParaRPr lang="es-ES" dirty="0">
              <a:solidFill>
                <a:schemeClr val="accent1">
                  <a:lumMod val="50000"/>
                </a:schemeClr>
              </a:solidFill>
            </a:endParaRPr>
          </a:p>
          <a:p>
            <a:pPr marL="1200150" lvl="2" indent="-285750">
              <a:buFont typeface="Wingdings" panose="05000000000000000000" pitchFamily="2" charset="2"/>
              <a:buChar char="ü"/>
            </a:pPr>
            <a:r>
              <a:rPr lang="en-US" dirty="0" smtClean="0">
                <a:solidFill>
                  <a:schemeClr val="accent1">
                    <a:lumMod val="50000"/>
                  </a:schemeClr>
                </a:solidFill>
              </a:rPr>
              <a:t>Both, </a:t>
            </a:r>
            <a:r>
              <a:rPr lang="en-US" dirty="0">
                <a:solidFill>
                  <a:schemeClr val="accent1">
                    <a:lumMod val="50000"/>
                  </a:schemeClr>
                </a:solidFill>
              </a:rPr>
              <a:t>the </a:t>
            </a:r>
            <a:r>
              <a:rPr lang="en-US" dirty="0" smtClean="0">
                <a:solidFill>
                  <a:schemeClr val="accent1">
                    <a:lumMod val="50000"/>
                  </a:schemeClr>
                </a:solidFill>
              </a:rPr>
              <a:t>administrative mechanisms and the number of the </a:t>
            </a:r>
            <a:r>
              <a:rPr lang="en-US" b="1" dirty="0" smtClean="0">
                <a:solidFill>
                  <a:schemeClr val="accent1">
                    <a:lumMod val="50000"/>
                  </a:schemeClr>
                </a:solidFill>
              </a:rPr>
              <a:t>core members should be reduced</a:t>
            </a:r>
            <a:r>
              <a:rPr lang="en-US" dirty="0" smtClean="0">
                <a:solidFill>
                  <a:schemeClr val="accent1">
                    <a:lumMod val="50000"/>
                  </a:schemeClr>
                </a:solidFill>
              </a:rPr>
              <a:t>. </a:t>
            </a:r>
          </a:p>
          <a:p>
            <a:pPr marL="1200150" lvl="2" indent="-285750">
              <a:buFont typeface="Wingdings" panose="05000000000000000000" pitchFamily="2" charset="2"/>
              <a:buChar char="ü"/>
            </a:pPr>
            <a:r>
              <a:rPr lang="en-US" b="1" dirty="0" smtClean="0">
                <a:solidFill>
                  <a:schemeClr val="accent1">
                    <a:lumMod val="50000"/>
                  </a:schemeClr>
                </a:solidFill>
              </a:rPr>
              <a:t>Maximize </a:t>
            </a:r>
            <a:r>
              <a:rPr lang="en-US" b="1" dirty="0">
                <a:solidFill>
                  <a:schemeClr val="accent1">
                    <a:lumMod val="50000"/>
                  </a:schemeClr>
                </a:solidFill>
              </a:rPr>
              <a:t>the number of </a:t>
            </a:r>
            <a:r>
              <a:rPr lang="en-US" b="1" dirty="0" smtClean="0">
                <a:solidFill>
                  <a:schemeClr val="accent1">
                    <a:lumMod val="50000"/>
                  </a:schemeClr>
                </a:solidFill>
              </a:rPr>
              <a:t>participants</a:t>
            </a:r>
            <a:r>
              <a:rPr lang="en-US" dirty="0" smtClean="0">
                <a:solidFill>
                  <a:schemeClr val="accent1">
                    <a:lumMod val="50000"/>
                  </a:schemeClr>
                </a:solidFill>
              </a:rPr>
              <a:t>, </a:t>
            </a:r>
            <a:r>
              <a:rPr lang="en-US" dirty="0">
                <a:solidFill>
                  <a:schemeClr val="accent1">
                    <a:lumMod val="50000"/>
                  </a:schemeClr>
                </a:solidFill>
              </a:rPr>
              <a:t>knowledge or academic initiatives </a:t>
            </a:r>
            <a:r>
              <a:rPr lang="en-US" dirty="0" smtClean="0">
                <a:solidFill>
                  <a:schemeClr val="accent1">
                    <a:lumMod val="50000"/>
                  </a:schemeClr>
                </a:solidFill>
              </a:rPr>
              <a:t>is essential</a:t>
            </a:r>
          </a:p>
          <a:p>
            <a:pPr marL="1200150" lvl="2" indent="-285750">
              <a:buFont typeface="Wingdings" panose="05000000000000000000" pitchFamily="2" charset="2"/>
              <a:buChar char="ü"/>
            </a:pPr>
            <a:r>
              <a:rPr lang="en-US" dirty="0" smtClean="0">
                <a:solidFill>
                  <a:schemeClr val="accent1">
                    <a:lumMod val="50000"/>
                  </a:schemeClr>
                </a:solidFill>
              </a:rPr>
              <a:t>Members/participants should </a:t>
            </a:r>
            <a:r>
              <a:rPr lang="en-US" dirty="0">
                <a:solidFill>
                  <a:schemeClr val="accent1">
                    <a:lumMod val="50000"/>
                  </a:schemeClr>
                </a:solidFill>
              </a:rPr>
              <a:t>really </a:t>
            </a:r>
            <a:r>
              <a:rPr lang="en-US" b="1" dirty="0" smtClean="0">
                <a:solidFill>
                  <a:schemeClr val="accent1">
                    <a:lumMod val="50000"/>
                  </a:schemeClr>
                </a:solidFill>
              </a:rPr>
              <a:t>be engaged </a:t>
            </a:r>
            <a:r>
              <a:rPr lang="en-US" b="1" dirty="0">
                <a:solidFill>
                  <a:schemeClr val="accent1">
                    <a:lumMod val="50000"/>
                  </a:schemeClr>
                </a:solidFill>
              </a:rPr>
              <a:t>in the network </a:t>
            </a:r>
            <a:r>
              <a:rPr lang="en-US" dirty="0" smtClean="0">
                <a:solidFill>
                  <a:schemeClr val="accent1">
                    <a:lumMod val="50000"/>
                  </a:schemeClr>
                </a:solidFill>
              </a:rPr>
              <a:t>activities.</a:t>
            </a:r>
          </a:p>
          <a:p>
            <a:pPr marL="742950" lvl="1" indent="-285750">
              <a:buFont typeface="Wingdings" panose="05000000000000000000" pitchFamily="2" charset="2"/>
              <a:buChar char="q"/>
            </a:pPr>
            <a:r>
              <a:rPr lang="en-US" dirty="0">
                <a:solidFill>
                  <a:schemeClr val="accent1">
                    <a:lumMod val="50000"/>
                  </a:schemeClr>
                </a:solidFill>
              </a:rPr>
              <a:t>External </a:t>
            </a:r>
            <a:r>
              <a:rPr lang="en-US" dirty="0" smtClean="0">
                <a:solidFill>
                  <a:schemeClr val="accent1">
                    <a:lumMod val="50000"/>
                  </a:schemeClr>
                </a:solidFill>
              </a:rPr>
              <a:t>organization:</a:t>
            </a:r>
          </a:p>
          <a:p>
            <a:pPr marL="1200150" lvl="2" indent="-285750">
              <a:buFont typeface="Wingdings" panose="05000000000000000000" pitchFamily="2" charset="2"/>
              <a:buChar char="ü"/>
            </a:pPr>
            <a:r>
              <a:rPr lang="en-US" b="1" dirty="0">
                <a:solidFill>
                  <a:schemeClr val="accent1">
                    <a:lumMod val="50000"/>
                  </a:schemeClr>
                </a:solidFill>
              </a:rPr>
              <a:t>Dissemination</a:t>
            </a:r>
            <a:r>
              <a:rPr lang="en-US" dirty="0">
                <a:solidFill>
                  <a:schemeClr val="accent1">
                    <a:lumMod val="50000"/>
                  </a:schemeClr>
                </a:solidFill>
              </a:rPr>
              <a:t> </a:t>
            </a:r>
            <a:r>
              <a:rPr lang="en-US" dirty="0" smtClean="0">
                <a:solidFill>
                  <a:schemeClr val="accent1">
                    <a:lumMod val="50000"/>
                  </a:schemeClr>
                </a:solidFill>
              </a:rPr>
              <a:t>are </a:t>
            </a:r>
            <a:r>
              <a:rPr lang="en-US" dirty="0">
                <a:solidFill>
                  <a:schemeClr val="accent1">
                    <a:lumMod val="50000"/>
                  </a:schemeClr>
                </a:solidFill>
              </a:rPr>
              <a:t>key in networks’ </a:t>
            </a:r>
            <a:r>
              <a:rPr lang="en-US" dirty="0" smtClean="0">
                <a:solidFill>
                  <a:schemeClr val="accent1">
                    <a:lumMod val="50000"/>
                  </a:schemeClr>
                </a:solidFill>
              </a:rPr>
              <a:t>activities </a:t>
            </a:r>
            <a:r>
              <a:rPr lang="en-US" dirty="0">
                <a:solidFill>
                  <a:schemeClr val="accent1">
                    <a:lumMod val="50000"/>
                  </a:schemeClr>
                </a:solidFill>
              </a:rPr>
              <a:t>to ensure the </a:t>
            </a:r>
            <a:r>
              <a:rPr lang="en-US" dirty="0" smtClean="0">
                <a:solidFill>
                  <a:schemeClr val="accent1">
                    <a:lumMod val="50000"/>
                  </a:schemeClr>
                </a:solidFill>
              </a:rPr>
              <a:t>impact </a:t>
            </a:r>
            <a:r>
              <a:rPr lang="en-US" dirty="0">
                <a:solidFill>
                  <a:schemeClr val="accent1">
                    <a:lumMod val="50000"/>
                  </a:schemeClr>
                </a:solidFill>
              </a:rPr>
              <a:t>of the research work </a:t>
            </a:r>
            <a:r>
              <a:rPr lang="en-US" dirty="0" smtClean="0">
                <a:solidFill>
                  <a:schemeClr val="accent1">
                    <a:lumMod val="50000"/>
                  </a:schemeClr>
                </a:solidFill>
              </a:rPr>
              <a:t>produced. This </a:t>
            </a:r>
            <a:r>
              <a:rPr lang="en-US" dirty="0">
                <a:solidFill>
                  <a:schemeClr val="accent1">
                    <a:lumMod val="50000"/>
                  </a:schemeClr>
                </a:solidFill>
              </a:rPr>
              <a:t>concerns both the research communities </a:t>
            </a:r>
            <a:r>
              <a:rPr lang="en-US" dirty="0" smtClean="0">
                <a:solidFill>
                  <a:schemeClr val="accent1">
                    <a:lumMod val="50000"/>
                  </a:schemeClr>
                </a:solidFill>
              </a:rPr>
              <a:t>and </a:t>
            </a:r>
            <a:r>
              <a:rPr lang="en-US" dirty="0">
                <a:solidFill>
                  <a:schemeClr val="accent1">
                    <a:lumMod val="50000"/>
                  </a:schemeClr>
                </a:solidFill>
              </a:rPr>
              <a:t>the ATM Community. </a:t>
            </a:r>
            <a:endParaRPr lang="en-US" dirty="0" smtClean="0">
              <a:solidFill>
                <a:schemeClr val="accent1">
                  <a:lumMod val="50000"/>
                </a:schemeClr>
              </a:solidFill>
            </a:endParaRPr>
          </a:p>
          <a:p>
            <a:pPr marL="1200150" lvl="2" indent="-285750">
              <a:buFont typeface="Wingdings" panose="05000000000000000000" pitchFamily="2" charset="2"/>
              <a:buChar char="ü"/>
            </a:pPr>
            <a:r>
              <a:rPr lang="en-US" dirty="0" smtClean="0">
                <a:solidFill>
                  <a:schemeClr val="accent1">
                    <a:lumMod val="50000"/>
                  </a:schemeClr>
                </a:solidFill>
              </a:rPr>
              <a:t>Promotion </a:t>
            </a:r>
            <a:r>
              <a:rPr lang="en-US" dirty="0">
                <a:solidFill>
                  <a:schemeClr val="accent1">
                    <a:lumMod val="50000"/>
                  </a:schemeClr>
                </a:solidFill>
              </a:rPr>
              <a:t>of </a:t>
            </a:r>
            <a:r>
              <a:rPr lang="en-US" b="1" dirty="0">
                <a:solidFill>
                  <a:schemeClr val="accent1">
                    <a:lumMod val="50000"/>
                  </a:schemeClr>
                </a:solidFill>
              </a:rPr>
              <a:t>joint activities </a:t>
            </a:r>
            <a:r>
              <a:rPr lang="en-US" dirty="0">
                <a:solidFill>
                  <a:schemeClr val="accent1">
                    <a:lumMod val="50000"/>
                  </a:schemeClr>
                </a:solidFill>
              </a:rPr>
              <a:t>with other disciplines (social sciences, computer sciences, etc..) and other industries (ground transportation, games and entertainment, nuclear, space, </a:t>
            </a:r>
            <a:r>
              <a:rPr lang="en-US" dirty="0" smtClean="0">
                <a:solidFill>
                  <a:schemeClr val="accent1">
                    <a:lumMod val="50000"/>
                  </a:schemeClr>
                </a:solidFill>
              </a:rPr>
              <a:t>…). </a:t>
            </a:r>
            <a:endParaRPr lang="es-ES" dirty="0">
              <a:solidFill>
                <a:schemeClr val="accent1">
                  <a:lumMod val="50000"/>
                </a:schemeClr>
              </a:solidFill>
            </a:endParaRPr>
          </a:p>
          <a:p>
            <a:pPr marL="1200150" lvl="2" indent="-285750">
              <a:buFont typeface="Wingdings" panose="05000000000000000000" pitchFamily="2" charset="2"/>
              <a:buChar char="ü"/>
            </a:pPr>
            <a:r>
              <a:rPr lang="en-US" dirty="0" smtClean="0">
                <a:solidFill>
                  <a:schemeClr val="accent1">
                    <a:lumMod val="50000"/>
                  </a:schemeClr>
                </a:solidFill>
              </a:rPr>
              <a:t>Some </a:t>
            </a:r>
            <a:r>
              <a:rPr lang="en-US" b="1" dirty="0">
                <a:solidFill>
                  <a:schemeClr val="accent1">
                    <a:lumMod val="50000"/>
                  </a:schemeClr>
                </a:solidFill>
              </a:rPr>
              <a:t>targeted support from SJU and/or EUROCONTROL </a:t>
            </a:r>
            <a:r>
              <a:rPr lang="en-US" dirty="0">
                <a:solidFill>
                  <a:schemeClr val="accent1">
                    <a:lumMod val="50000"/>
                  </a:schemeClr>
                </a:solidFill>
              </a:rPr>
              <a:t>could be helpful advertising the networks activities</a:t>
            </a:r>
            <a:r>
              <a:rPr lang="en-US" dirty="0" smtClean="0">
                <a:solidFill>
                  <a:schemeClr val="accent1">
                    <a:lumMod val="50000"/>
                  </a:schemeClr>
                </a:solidFill>
              </a:rPr>
              <a:t>.</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H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1885" y="222202"/>
            <a:ext cx="1465943" cy="1506874"/>
          </a:xfrm>
          <a:prstGeom prst="rect">
            <a:avLst/>
          </a:prstGeom>
          <a:solidFill>
            <a:schemeClr val="bg2">
              <a:lumMod val="90000"/>
            </a:schemeClr>
          </a:solidFill>
          <a:extLst/>
        </p:spPr>
      </p:pic>
    </p:spTree>
    <p:extLst>
      <p:ext uri="{BB962C8B-B14F-4D97-AF65-F5344CB8AC3E}">
        <p14:creationId xmlns:p14="http://schemas.microsoft.com/office/powerpoint/2010/main" val="102902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1379" y="266673"/>
            <a:ext cx="2731132" cy="523220"/>
          </a:xfrm>
          <a:prstGeom prst="rect">
            <a:avLst/>
          </a:prstGeom>
        </p:spPr>
        <p:txBody>
          <a:bodyPr wrap="none">
            <a:spAutoFit/>
          </a:bodyPr>
          <a:lstStyle/>
          <a:p>
            <a:r>
              <a:rPr lang="en-GB"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Best practices (1)</a:t>
            </a:r>
            <a:endParaRPr lang="es-ES" sz="2800" dirty="0"/>
          </a:p>
        </p:txBody>
      </p:sp>
      <p:sp>
        <p:nvSpPr>
          <p:cNvPr id="3" name="Rectángulo 2"/>
          <p:cNvSpPr/>
          <p:nvPr/>
        </p:nvSpPr>
        <p:spPr>
          <a:xfrm>
            <a:off x="691379" y="1030795"/>
            <a:ext cx="10756434" cy="710707"/>
          </a:xfrm>
          <a:prstGeom prst="rect">
            <a:avLst/>
          </a:prstGeom>
        </p:spPr>
        <p:txBody>
          <a:bodyPr wrap="square">
            <a:spAutoFit/>
          </a:bodyPr>
          <a:lstStyle/>
          <a:p>
            <a:pPr indent="-226695" algn="just">
              <a:lnSpc>
                <a:spcPct val="115000"/>
              </a:lnSpc>
              <a:spcAft>
                <a:spcPts val="0"/>
              </a:spcAft>
            </a:pPr>
            <a:r>
              <a:rPr lang="en-U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Activities performed under the networks (</a:t>
            </a:r>
            <a:r>
              <a:rPr lang="en-US" dirty="0" err="1"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e.g</a:t>
            </a:r>
            <a:r>
              <a:rPr lang="en-U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HALA! Research Network) have proved to provide a highly revenue to the members and have been an excellent framework to disseminate knowledge and findings in the field. </a:t>
            </a:r>
            <a:endParaRPr lang="es-ES"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691379" y="1982404"/>
            <a:ext cx="10937173" cy="1047979"/>
          </a:xfrm>
          <a:prstGeom prst="rect">
            <a:avLst/>
          </a:prstGeom>
        </p:spPr>
        <p:txBody>
          <a:bodyPr wrap="square">
            <a:spAutoFit/>
          </a:bodyPr>
          <a:lstStyle/>
          <a:p>
            <a:pPr marL="342900" lvl="0" indent="-342900" algn="just">
              <a:lnSpc>
                <a:spcPct val="115000"/>
              </a:lnSpc>
              <a:spcAft>
                <a:spcPts val="0"/>
              </a:spcAft>
              <a:buFont typeface="Wingdings" panose="05000000000000000000" pitchFamily="2" charset="2"/>
              <a:buChar char="q"/>
            </a:pPr>
            <a:r>
              <a:rPr lang="en-US" b="1"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ATACCS Conference:</a:t>
            </a:r>
            <a:r>
              <a:rPr lang="en-US" dirty="0" smtClean="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has provided a highly specialized forum to discuss the findings and advances achieved in automation within ATM. Having the proceedings of the conference available in the ACM digital library (http://dl.acm.org/citation.cfm?id=2494493) guarantees worldwide access to the research communities.</a:t>
            </a:r>
            <a:endParaRPr lang="es-ES"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p:cNvSpPr/>
          <p:nvPr/>
        </p:nvSpPr>
        <p:spPr>
          <a:xfrm>
            <a:off x="2461684" y="4081122"/>
            <a:ext cx="6096000" cy="1569660"/>
          </a:xfrm>
          <a:prstGeom prst="rect">
            <a:avLst/>
          </a:prstGeom>
        </p:spPr>
        <p:txBody>
          <a:bodyPr>
            <a:spAutoFit/>
          </a:bodyPr>
          <a:lstStyle/>
          <a:p>
            <a:r>
              <a:rPr lang="en-US" sz="2400" b="1" dirty="0">
                <a:solidFill>
                  <a:schemeClr val="tx2"/>
                </a:solidFill>
                <a:latin typeface="Arial Black" panose="020B0A04020102020204" pitchFamily="34" charset="0"/>
              </a:rPr>
              <a:t>ATACCS'2015</a:t>
            </a:r>
          </a:p>
          <a:p>
            <a:r>
              <a:rPr lang="en-US" sz="2400" b="1" dirty="0">
                <a:solidFill>
                  <a:srgbClr val="000000"/>
                </a:solidFill>
                <a:latin typeface="Arial" panose="020B0604020202020204" pitchFamily="34" charset="0"/>
              </a:rPr>
              <a:t>5</a:t>
            </a:r>
            <a:r>
              <a:rPr lang="en-US" sz="2400" b="1" baseline="30000" dirty="0">
                <a:solidFill>
                  <a:srgbClr val="000000"/>
                </a:solidFill>
                <a:latin typeface="Arial" panose="020B0604020202020204" pitchFamily="34" charset="0"/>
              </a:rPr>
              <a:t>th</a:t>
            </a:r>
            <a:r>
              <a:rPr lang="en-US" sz="2400" b="1" dirty="0">
                <a:solidFill>
                  <a:srgbClr val="000000"/>
                </a:solidFill>
                <a:latin typeface="Arial" panose="020B0604020202020204" pitchFamily="34" charset="0"/>
              </a:rPr>
              <a:t> International Conference on Application and Theory of Automation in Command and Control Systems</a:t>
            </a:r>
            <a:endParaRPr lang="en-US" sz="2400" b="1" i="0" dirty="0">
              <a:solidFill>
                <a:srgbClr val="000000"/>
              </a:solidFill>
              <a:effectLst/>
              <a:latin typeface="Arial" panose="020B0604020202020204" pitchFamily="34" charset="0"/>
            </a:endParaRPr>
          </a:p>
        </p:txBody>
      </p:sp>
      <p:pic>
        <p:nvPicPr>
          <p:cNvPr id="6" name="Picture 2" descr="Hala research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60" y="3169920"/>
            <a:ext cx="2167052" cy="9394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ESAR W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367" y="2955699"/>
            <a:ext cx="4235002" cy="22508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UROCONTR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60" y="4572439"/>
            <a:ext cx="1899424" cy="20111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RI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8721" y="5650782"/>
            <a:ext cx="4598020" cy="93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875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2898733" y="2659756"/>
            <a:ext cx="6096000" cy="1200329"/>
          </a:xfrm>
          <a:prstGeom prst="rect">
            <a:avLst/>
          </a:prstGeom>
        </p:spPr>
        <p:txBody>
          <a:bodyPr>
            <a:spAutoFit/>
          </a:bodyPr>
          <a:lstStyle/>
          <a:p>
            <a:pPr algn="ctr"/>
            <a:r>
              <a:rPr lang="en-GB" sz="2400" b="1" dirty="0" smtClean="0">
                <a:solidFill>
                  <a:schemeClr val="accent1">
                    <a:lumMod val="50000"/>
                  </a:schemeClr>
                </a:solidFill>
                <a:ea typeface="Calibri" panose="020F0502020204030204" pitchFamily="34" charset="0"/>
              </a:rPr>
              <a:t>HALA! SUMMER SCHOOL:</a:t>
            </a:r>
          </a:p>
          <a:p>
            <a:pPr algn="ctr"/>
            <a:r>
              <a:rPr lang="en-GB" sz="2400" b="1" dirty="0" smtClean="0">
                <a:solidFill>
                  <a:schemeClr val="accent1">
                    <a:lumMod val="50000"/>
                  </a:schemeClr>
                </a:solidFill>
                <a:ea typeface="Calibri" panose="020F0502020204030204" pitchFamily="34" charset="0"/>
              </a:rPr>
              <a:t>AIR </a:t>
            </a:r>
            <a:r>
              <a:rPr lang="en-GB" sz="2400" b="1" dirty="0">
                <a:solidFill>
                  <a:schemeClr val="accent1">
                    <a:lumMod val="50000"/>
                  </a:schemeClr>
                </a:solidFill>
                <a:ea typeface="Calibri" panose="020F0502020204030204" pitchFamily="34" charset="0"/>
              </a:rPr>
              <a:t>TRAFFIC SYSTEMS BASED ON 4D TRAJECTORY MANAGEMENT </a:t>
            </a:r>
            <a:endParaRPr lang="es-ES" sz="2400" dirty="0">
              <a:solidFill>
                <a:schemeClr val="accent1">
                  <a:lumMod val="50000"/>
                </a:schemeClr>
              </a:solidFill>
            </a:endParaRPr>
          </a:p>
        </p:txBody>
      </p:sp>
      <p:pic>
        <p:nvPicPr>
          <p:cNvPr id="9" name="Picture 2" descr="Hala research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60" y="1664613"/>
            <a:ext cx="2167052" cy="9394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ESAR W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681" y="1093583"/>
            <a:ext cx="4235002" cy="22508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EUROCONTR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260" y="4828478"/>
            <a:ext cx="1657609" cy="17551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ogo cei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1766" y="4534924"/>
            <a:ext cx="2826833" cy="2309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hala-sesar.net/sites/default/files/web%20hala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6613" y="3852764"/>
            <a:ext cx="6668120" cy="1667030"/>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691379" y="266673"/>
            <a:ext cx="2731132" cy="523220"/>
          </a:xfrm>
          <a:prstGeom prst="rect">
            <a:avLst/>
          </a:prstGeom>
        </p:spPr>
        <p:txBody>
          <a:bodyPr wrap="none">
            <a:spAutoFit/>
          </a:bodyPr>
          <a:lstStyle/>
          <a:p>
            <a:r>
              <a:rPr lang="en-GB"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Best practices (2)</a:t>
            </a:r>
            <a:endParaRPr lang="es-ES" sz="2800" dirty="0"/>
          </a:p>
        </p:txBody>
      </p:sp>
    </p:spTree>
    <p:extLst>
      <p:ext uri="{BB962C8B-B14F-4D97-AF65-F5344CB8AC3E}">
        <p14:creationId xmlns:p14="http://schemas.microsoft.com/office/powerpoint/2010/main" val="3746800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1379" y="266673"/>
            <a:ext cx="5759205" cy="523220"/>
          </a:xfrm>
          <a:prstGeom prst="rect">
            <a:avLst/>
          </a:prstGeom>
        </p:spPr>
        <p:txBody>
          <a:bodyPr wrap="none">
            <a:spAutoFit/>
          </a:bodyPr>
          <a:lstStyle/>
          <a:p>
            <a:r>
              <a:rPr lang="en-GB" sz="2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Best practices (3): Funded PHD Thesis</a:t>
            </a:r>
            <a:endParaRPr lang="es-ES" sz="2800" dirty="0"/>
          </a:p>
        </p:txBody>
      </p:sp>
      <p:grpSp>
        <p:nvGrpSpPr>
          <p:cNvPr id="3" name="Grupo 2"/>
          <p:cNvGrpSpPr/>
          <p:nvPr/>
        </p:nvGrpSpPr>
        <p:grpSpPr>
          <a:xfrm>
            <a:off x="510642" y="789893"/>
            <a:ext cx="11447810" cy="5984982"/>
            <a:chOff x="835373" y="475545"/>
            <a:chExt cx="11356627" cy="6156677"/>
          </a:xfrm>
        </p:grpSpPr>
        <p:sp>
          <p:nvSpPr>
            <p:cNvPr id="4" name="Elipse 3"/>
            <p:cNvSpPr/>
            <p:nvPr/>
          </p:nvSpPr>
          <p:spPr>
            <a:xfrm>
              <a:off x="6987820" y="3674534"/>
              <a:ext cx="4910666" cy="295768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Aircraft Trajectory hierarchal, spatial and temporal cohesion </a:t>
              </a:r>
              <a:r>
                <a:rPr lang="en-GB" dirty="0"/>
                <a:t>among the different ATM agents, considered as part of a socio-technical multi-agent system, as key element for an efficient integrated ATM</a:t>
              </a:r>
              <a:endParaRPr lang="es-ES" dirty="0"/>
            </a:p>
          </p:txBody>
        </p:sp>
        <p:sp>
          <p:nvSpPr>
            <p:cNvPr id="5" name="Elipse 4"/>
            <p:cNvSpPr/>
            <p:nvPr/>
          </p:nvSpPr>
          <p:spPr>
            <a:xfrm>
              <a:off x="6632223" y="475545"/>
              <a:ext cx="5559777" cy="3646312"/>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a:t>Trajectory management</a:t>
              </a:r>
              <a:r>
                <a:rPr lang="en-GB" dirty="0"/>
                <a:t>, including trajectory optimization, demand/capacity balancing, traffic synchronization safety barriers, detect and avoid systems, autonomy of flight/vs, centralised services provision, latency effects on all kind of agents remotely controlled are, among others, key research issues, that involves especially RPAS.</a:t>
              </a:r>
              <a:endParaRPr lang="es-ES" dirty="0"/>
            </a:p>
          </p:txBody>
        </p:sp>
        <p:sp>
          <p:nvSpPr>
            <p:cNvPr id="6" name="Rectángulo redondeado 5"/>
            <p:cNvSpPr/>
            <p:nvPr/>
          </p:nvSpPr>
          <p:spPr>
            <a:xfrm>
              <a:off x="835374" y="3171498"/>
              <a:ext cx="2136423" cy="778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Supporting function allocation in human‐automation by means of dynamic performance measurement</a:t>
              </a:r>
              <a:endParaRPr lang="es-ES" sz="1100" dirty="0"/>
            </a:p>
          </p:txBody>
        </p:sp>
        <p:sp>
          <p:nvSpPr>
            <p:cNvPr id="7" name="Rectángulo redondeado 6"/>
            <p:cNvSpPr/>
            <p:nvPr/>
          </p:nvSpPr>
          <p:spPr>
            <a:xfrm>
              <a:off x="835376" y="1418898"/>
              <a:ext cx="2136423" cy="778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Application of the Theory of </a:t>
              </a:r>
              <a:r>
                <a:rPr lang="en-GB" sz="1100" b="1" dirty="0" smtClean="0"/>
                <a:t>FL </a:t>
              </a:r>
              <a:r>
                <a:rPr lang="en-GB" sz="1100" b="1" dirty="0"/>
                <a:t>to </a:t>
              </a:r>
              <a:r>
                <a:rPr lang="en-GB" sz="1100" b="1" dirty="0">
                  <a:solidFill>
                    <a:schemeClr val="bg1"/>
                  </a:solidFill>
                </a:rPr>
                <a:t>the </a:t>
              </a:r>
              <a:r>
                <a:rPr lang="en-GB" sz="1100" b="1" dirty="0">
                  <a:solidFill>
                    <a:schemeClr val="bg1"/>
                  </a:solidFill>
                  <a:hlinkClick r:id="" action="ppaction://noaction"/>
                </a:rPr>
                <a:t>Modelling</a:t>
              </a:r>
              <a:r>
                <a:rPr lang="en-GB" sz="1100" b="1" dirty="0">
                  <a:solidFill>
                    <a:schemeClr val="bg1"/>
                  </a:solidFill>
                </a:rPr>
                <a:t> </a:t>
              </a:r>
              <a:r>
                <a:rPr lang="en-GB" sz="1100" b="1" dirty="0"/>
                <a:t>of Trajectory Uncertainty and the Analysis of its Impact in Future Trajectory-Based Operations</a:t>
              </a:r>
              <a:endParaRPr lang="es-ES" sz="1100" dirty="0"/>
            </a:p>
          </p:txBody>
        </p:sp>
        <p:sp>
          <p:nvSpPr>
            <p:cNvPr id="8" name="Rectángulo redondeado 7"/>
            <p:cNvSpPr/>
            <p:nvPr/>
          </p:nvSpPr>
          <p:spPr>
            <a:xfrm>
              <a:off x="835376" y="2307898"/>
              <a:ext cx="2136423" cy="778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a:t>Uncertainty reduction by an ATS inherent aircraft state vector modelling and estimation</a:t>
              </a:r>
              <a:endParaRPr lang="es-ES" sz="1100" dirty="0"/>
            </a:p>
          </p:txBody>
        </p:sp>
        <p:sp>
          <p:nvSpPr>
            <p:cNvPr id="9" name="Rectángulo redondeado 8"/>
            <p:cNvSpPr/>
            <p:nvPr/>
          </p:nvSpPr>
          <p:spPr>
            <a:xfrm>
              <a:off x="835373" y="505937"/>
              <a:ext cx="2136423" cy="778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t>A multi-model S based approach </a:t>
              </a:r>
              <a:r>
                <a:rPr lang="en-GB" sz="1100" b="1" dirty="0">
                  <a:hlinkClick r:id="" action="ppaction://noaction"/>
                </a:rPr>
                <a:t>for</a:t>
              </a:r>
              <a:r>
                <a:rPr lang="en-GB" sz="1100" b="1" dirty="0"/>
                <a:t> the analysis and modelling of usable and resilient partly autonomous interactive systems</a:t>
              </a:r>
              <a:endParaRPr lang="es-ES" sz="1100" dirty="0"/>
            </a:p>
          </p:txBody>
        </p:sp>
        <p:sp>
          <p:nvSpPr>
            <p:cNvPr id="10" name="Rectángulo redondeado 9"/>
            <p:cNvSpPr/>
            <p:nvPr/>
          </p:nvSpPr>
          <p:spPr>
            <a:xfrm>
              <a:off x="835376" y="4022398"/>
              <a:ext cx="2136423" cy="778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t>Aircraft Turnaround Management in a highly automated 4D flight operations environment</a:t>
              </a:r>
              <a:endParaRPr lang="es-ES" sz="1100" dirty="0"/>
            </a:p>
          </p:txBody>
        </p:sp>
        <p:sp>
          <p:nvSpPr>
            <p:cNvPr id="11" name="Rectángulo redondeado 10"/>
            <p:cNvSpPr/>
            <p:nvPr/>
          </p:nvSpPr>
          <p:spPr>
            <a:xfrm>
              <a:off x="835375" y="4924098"/>
              <a:ext cx="2136423" cy="778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t>Development of an autonomous knowledge-based system state evaluation for an enhanced decision making process</a:t>
              </a:r>
              <a:endParaRPr lang="es-ES" sz="1100" dirty="0"/>
            </a:p>
          </p:txBody>
        </p:sp>
        <p:sp>
          <p:nvSpPr>
            <p:cNvPr id="12" name="Rectángulo redondeado 11"/>
            <p:cNvSpPr/>
            <p:nvPr/>
          </p:nvSpPr>
          <p:spPr>
            <a:xfrm>
              <a:off x="3186283" y="564863"/>
              <a:ext cx="2136423" cy="778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t>Exploiting Innovation Sensor Data Fusion Strategies for Sense and Avoid Units to be installed </a:t>
              </a:r>
              <a:r>
                <a:rPr lang="en-GB" sz="1100" b="1" dirty="0" err="1"/>
                <a:t>onboard</a:t>
              </a:r>
              <a:r>
                <a:rPr lang="en-GB" sz="1100" b="1" dirty="0"/>
                <a:t> Unmanned Aerial Systems</a:t>
              </a:r>
              <a:endParaRPr lang="es-ES" sz="1100" dirty="0"/>
            </a:p>
          </p:txBody>
        </p:sp>
        <p:sp>
          <p:nvSpPr>
            <p:cNvPr id="13" name="Rectángulo redondeado 12"/>
            <p:cNvSpPr/>
            <p:nvPr/>
          </p:nvSpPr>
          <p:spPr>
            <a:xfrm>
              <a:off x="3222973" y="5708180"/>
              <a:ext cx="2136423" cy="778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t>User interface design for highly automated systems</a:t>
              </a:r>
              <a:endParaRPr lang="es-ES" sz="1100" dirty="0"/>
            </a:p>
          </p:txBody>
        </p:sp>
        <p:sp>
          <p:nvSpPr>
            <p:cNvPr id="14" name="Rectángulo redondeado 13"/>
            <p:cNvSpPr/>
            <p:nvPr/>
          </p:nvSpPr>
          <p:spPr>
            <a:xfrm>
              <a:off x="3186281" y="1491597"/>
              <a:ext cx="2136423" cy="955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t>AUTOFLY‐Aid: Flight Deck Automation Support with Dynamic 4D Trajectory Management for Responsive and Adaptive Airborne Collision Avoidance</a:t>
              </a:r>
              <a:endParaRPr lang="es-ES" sz="1100" dirty="0"/>
            </a:p>
          </p:txBody>
        </p:sp>
        <p:sp>
          <p:nvSpPr>
            <p:cNvPr id="15" name="Rectángulo redondeado 14"/>
            <p:cNvSpPr/>
            <p:nvPr/>
          </p:nvSpPr>
          <p:spPr>
            <a:xfrm>
              <a:off x="3222972" y="4724400"/>
              <a:ext cx="2136423" cy="778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t>Information Automation on the Flight Deck in the Context of 4D Trajectory based Operations</a:t>
              </a:r>
              <a:endParaRPr lang="es-ES" sz="1100" dirty="0"/>
            </a:p>
          </p:txBody>
        </p:sp>
        <p:sp>
          <p:nvSpPr>
            <p:cNvPr id="16" name="Rectángulo redondeado 15"/>
            <p:cNvSpPr/>
            <p:nvPr/>
          </p:nvSpPr>
          <p:spPr>
            <a:xfrm>
              <a:off x="3186284" y="3797849"/>
              <a:ext cx="2136423" cy="778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t>Context-Aware Adaptive Automation in ATC</a:t>
              </a:r>
              <a:endParaRPr lang="es-ES" sz="1100" dirty="0"/>
            </a:p>
          </p:txBody>
        </p:sp>
        <p:sp>
          <p:nvSpPr>
            <p:cNvPr id="17" name="Rectángulo redondeado 16"/>
            <p:cNvSpPr/>
            <p:nvPr/>
          </p:nvSpPr>
          <p:spPr>
            <a:xfrm>
              <a:off x="835375" y="5800398"/>
              <a:ext cx="2136423" cy="7782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t>Robust data fusion for 4D conflict-free optimal trajectories in a highly automated ATM system</a:t>
              </a:r>
              <a:endParaRPr lang="es-ES" sz="1100" dirty="0"/>
            </a:p>
          </p:txBody>
        </p:sp>
        <p:sp>
          <p:nvSpPr>
            <p:cNvPr id="18" name="Rectángulo redondeado 17"/>
            <p:cNvSpPr/>
            <p:nvPr/>
          </p:nvSpPr>
          <p:spPr>
            <a:xfrm>
              <a:off x="3186284" y="2605420"/>
              <a:ext cx="2136423" cy="10738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t>Stochastic Optimal Control towards Enhanced Predictability of four-dimensional Trajectories using of Weather Ensemble Prediction Forecasts</a:t>
              </a:r>
              <a:endParaRPr lang="es-ES" sz="1100" dirty="0"/>
            </a:p>
          </p:txBody>
        </p:sp>
        <p:cxnSp>
          <p:nvCxnSpPr>
            <p:cNvPr id="19" name="Conector recto de flecha 18"/>
            <p:cNvCxnSpPr>
              <a:stCxn id="7" idx="3"/>
              <a:endCxn id="5" idx="2"/>
            </p:cNvCxnSpPr>
            <p:nvPr/>
          </p:nvCxnSpPr>
          <p:spPr>
            <a:xfrm>
              <a:off x="2971799" y="1807999"/>
              <a:ext cx="3660424" cy="490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a:stCxn id="12" idx="3"/>
              <a:endCxn id="5" idx="2"/>
            </p:cNvCxnSpPr>
            <p:nvPr/>
          </p:nvCxnSpPr>
          <p:spPr>
            <a:xfrm>
              <a:off x="5322706" y="953964"/>
              <a:ext cx="1309517" cy="1344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a:stCxn id="14" idx="3"/>
              <a:endCxn id="5" idx="2"/>
            </p:cNvCxnSpPr>
            <p:nvPr/>
          </p:nvCxnSpPr>
          <p:spPr>
            <a:xfrm>
              <a:off x="5322704" y="1969416"/>
              <a:ext cx="1309519" cy="3292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a:stCxn id="17" idx="3"/>
              <a:endCxn id="4" idx="2"/>
            </p:cNvCxnSpPr>
            <p:nvPr/>
          </p:nvCxnSpPr>
          <p:spPr>
            <a:xfrm flipV="1">
              <a:off x="2971798" y="5153378"/>
              <a:ext cx="4016022" cy="1036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stCxn id="13" idx="3"/>
              <a:endCxn id="4" idx="2"/>
            </p:cNvCxnSpPr>
            <p:nvPr/>
          </p:nvCxnSpPr>
          <p:spPr>
            <a:xfrm flipV="1">
              <a:off x="5359396" y="5153378"/>
              <a:ext cx="1628424" cy="943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a:stCxn id="15" idx="3"/>
              <a:endCxn id="4" idx="2"/>
            </p:cNvCxnSpPr>
            <p:nvPr/>
          </p:nvCxnSpPr>
          <p:spPr>
            <a:xfrm>
              <a:off x="5359395" y="5113501"/>
              <a:ext cx="1628425" cy="3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11" idx="3"/>
              <a:endCxn id="4" idx="2"/>
            </p:cNvCxnSpPr>
            <p:nvPr/>
          </p:nvCxnSpPr>
          <p:spPr>
            <a:xfrm flipV="1">
              <a:off x="2971798" y="5153378"/>
              <a:ext cx="4016022" cy="159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10" idx="3"/>
              <a:endCxn id="4" idx="2"/>
            </p:cNvCxnSpPr>
            <p:nvPr/>
          </p:nvCxnSpPr>
          <p:spPr>
            <a:xfrm>
              <a:off x="2971799" y="4411499"/>
              <a:ext cx="4016021" cy="741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16" idx="3"/>
              <a:endCxn id="4" idx="2"/>
            </p:cNvCxnSpPr>
            <p:nvPr/>
          </p:nvCxnSpPr>
          <p:spPr>
            <a:xfrm>
              <a:off x="5322707" y="4186950"/>
              <a:ext cx="1665113" cy="966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9" idx="3"/>
              <a:endCxn id="5" idx="2"/>
            </p:cNvCxnSpPr>
            <p:nvPr/>
          </p:nvCxnSpPr>
          <p:spPr>
            <a:xfrm>
              <a:off x="2971796" y="895038"/>
              <a:ext cx="3660427" cy="1403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a:stCxn id="18" idx="3"/>
              <a:endCxn id="4" idx="2"/>
            </p:cNvCxnSpPr>
            <p:nvPr/>
          </p:nvCxnSpPr>
          <p:spPr>
            <a:xfrm>
              <a:off x="5322707" y="3142322"/>
              <a:ext cx="1665113" cy="2011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6" idx="3"/>
              <a:endCxn id="4" idx="2"/>
            </p:cNvCxnSpPr>
            <p:nvPr/>
          </p:nvCxnSpPr>
          <p:spPr>
            <a:xfrm>
              <a:off x="2971797" y="3560599"/>
              <a:ext cx="4016023" cy="1592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a:stCxn id="8" idx="3"/>
              <a:endCxn id="5" idx="2"/>
            </p:cNvCxnSpPr>
            <p:nvPr/>
          </p:nvCxnSpPr>
          <p:spPr>
            <a:xfrm flipV="1">
              <a:off x="2971799" y="2298701"/>
              <a:ext cx="3660424" cy="398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251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5307</TotalTime>
  <Words>1040</Words>
  <Application>Microsoft Office PowerPoint</Application>
  <PresentationFormat>Panorámica</PresentationFormat>
  <Paragraphs>92</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Arial Black</vt:lpstr>
      <vt:lpstr>Calibri</vt:lpstr>
      <vt:lpstr>Calibri Light</vt:lpstr>
      <vt:lpstr>Times New Roman</vt:lpstr>
      <vt:lpstr>Wingdings</vt:lpstr>
      <vt:lpstr>Tema de Office</vt:lpstr>
      <vt:lpstr>BALANCE OF HALA! AND PROPOSAL FOR FUTURE NETWORKS UNDER SESAR 2020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 OF HALA! AND PROPOSAL FOR FUTURE NETWORKS UNDER SESAR 2020</dc:title>
  <dc:creator>Francisco Javier Saez Nieto</dc:creator>
  <cp:lastModifiedBy>Francisco Javier Saez Nieto</cp:lastModifiedBy>
  <cp:revision>13</cp:revision>
  <dcterms:created xsi:type="dcterms:W3CDTF">2015-04-04T17:02:53Z</dcterms:created>
  <dcterms:modified xsi:type="dcterms:W3CDTF">2015-04-08T09:30:52Z</dcterms:modified>
</cp:coreProperties>
</file>